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673" r:id="rId2"/>
    <p:sldId id="659" r:id="rId3"/>
    <p:sldId id="630" r:id="rId4"/>
    <p:sldId id="1057" r:id="rId5"/>
    <p:sldId id="693" r:id="rId6"/>
    <p:sldId id="1058" r:id="rId7"/>
    <p:sldId id="751" r:id="rId8"/>
    <p:sldId id="1059" r:id="rId9"/>
    <p:sldId id="1062" r:id="rId10"/>
    <p:sldId id="702" r:id="rId11"/>
    <p:sldId id="1047" r:id="rId12"/>
    <p:sldId id="1060" r:id="rId13"/>
    <p:sldId id="698" r:id="rId14"/>
    <p:sldId id="1048" r:id="rId15"/>
    <p:sldId id="700" r:id="rId16"/>
    <p:sldId id="763" r:id="rId17"/>
    <p:sldId id="1061" r:id="rId18"/>
    <p:sldId id="1063" r:id="rId19"/>
    <p:sldId id="1064" r:id="rId20"/>
    <p:sldId id="1065" r:id="rId21"/>
    <p:sldId id="752" r:id="rId22"/>
    <p:sldId id="1068" r:id="rId23"/>
    <p:sldId id="1066" r:id="rId24"/>
    <p:sldId id="1072" r:id="rId25"/>
    <p:sldId id="1073" r:id="rId26"/>
    <p:sldId id="1067" r:id="rId27"/>
    <p:sldId id="1069" r:id="rId28"/>
    <p:sldId id="1074" r:id="rId29"/>
    <p:sldId id="1070" r:id="rId30"/>
    <p:sldId id="1071" r:id="rId31"/>
    <p:sldId id="1075" r:id="rId32"/>
    <p:sldId id="760" r:id="rId33"/>
    <p:sldId id="761" r:id="rId34"/>
    <p:sldId id="762" r:id="rId35"/>
    <p:sldId id="703" r:id="rId36"/>
    <p:sldId id="704" r:id="rId37"/>
    <p:sldId id="1049" r:id="rId38"/>
    <p:sldId id="1050" r:id="rId39"/>
    <p:sldId id="1051" r:id="rId40"/>
    <p:sldId id="708" r:id="rId41"/>
    <p:sldId id="688" r:id="rId42"/>
    <p:sldId id="1052" r:id="rId43"/>
    <p:sldId id="689" r:id="rId44"/>
    <p:sldId id="672" r:id="rId45"/>
    <p:sldId id="685" r:id="rId46"/>
    <p:sldId id="674" r:id="rId47"/>
    <p:sldId id="675" r:id="rId48"/>
    <p:sldId id="1053" r:id="rId49"/>
    <p:sldId id="686" r:id="rId50"/>
    <p:sldId id="1054" r:id="rId51"/>
    <p:sldId id="1055" r:id="rId52"/>
    <p:sldId id="1056" r:id="rId53"/>
    <p:sldId id="742" r:id="rId54"/>
    <p:sldId id="754" r:id="rId55"/>
    <p:sldId id="743" r:id="rId56"/>
    <p:sldId id="753" r:id="rId57"/>
    <p:sldId id="756" r:id="rId58"/>
    <p:sldId id="744" r:id="rId59"/>
    <p:sldId id="757" r:id="rId60"/>
    <p:sldId id="745" r:id="rId61"/>
    <p:sldId id="746" r:id="rId62"/>
    <p:sldId id="748" r:id="rId63"/>
    <p:sldId id="747" r:id="rId64"/>
    <p:sldId id="749" r:id="rId65"/>
    <p:sldId id="758" r:id="rId66"/>
    <p:sldId id="709" r:id="rId67"/>
    <p:sldId id="710" r:id="rId68"/>
    <p:sldId id="711" r:id="rId69"/>
    <p:sldId id="712" r:id="rId70"/>
    <p:sldId id="713" r:id="rId71"/>
    <p:sldId id="714" r:id="rId72"/>
    <p:sldId id="715" r:id="rId73"/>
    <p:sldId id="716" r:id="rId74"/>
    <p:sldId id="717" r:id="rId75"/>
    <p:sldId id="718" r:id="rId76"/>
    <p:sldId id="719" r:id="rId77"/>
    <p:sldId id="720" r:id="rId78"/>
    <p:sldId id="721" r:id="rId79"/>
    <p:sldId id="722" r:id="rId80"/>
    <p:sldId id="764" r:id="rId81"/>
    <p:sldId id="690" r:id="rId82"/>
    <p:sldId id="774" r:id="rId83"/>
  </p:sldIdLst>
  <p:sldSz cx="12192000" cy="6858000"/>
  <p:notesSz cx="6858000" cy="9144000"/>
  <p:embeddedFontLs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Gmarket Sans TTF Medium" panose="02000000000000000000" pitchFamily="2" charset="-127"/>
      <p:regular r:id="rId90"/>
    </p:embeddedFont>
    <p:embeddedFont>
      <p:font typeface="G마켓 산스 TTF Bold" panose="02000000000000000000" pitchFamily="2" charset="-127"/>
      <p:bold r:id="rId91"/>
    </p:embeddedFont>
    <p:embeddedFont>
      <p:font typeface="G마켓 산스 TTF Light" panose="02000000000000000000" pitchFamily="2" charset="-127"/>
      <p:regular r:id="rId92"/>
    </p:embeddedFont>
    <p:embeddedFont>
      <p:font typeface="G마켓 산스 TTF Medium" panose="02000000000000000000" pitchFamily="2" charset="-127"/>
      <p:regular r:id="rId93"/>
    </p:embeddedFont>
    <p:embeddedFont>
      <p:font typeface="궁서체" panose="02030609000101010101" pitchFamily="17" charset="-127"/>
      <p:regular r:id="rId94"/>
    </p:embeddedFont>
    <p:embeddedFont>
      <p:font typeface="맑은 고딕" panose="020B0503020000020004" pitchFamily="50" charset="-127"/>
      <p:regular r:id="rId95"/>
      <p:bold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 autoAdjust="0"/>
    <p:restoredTop sz="83946" autoAdjust="0"/>
  </p:normalViewPr>
  <p:slideViewPr>
    <p:cSldViewPr snapToGrid="0">
      <p:cViewPr varScale="1">
        <p:scale>
          <a:sx n="65" d="100"/>
          <a:sy n="65" d="100"/>
        </p:scale>
        <p:origin x="78" y="8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36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85E4C-4682-4BB3-B64C-03E9D3B1E4F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452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815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5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280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6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 err="1"/>
              <a:t>inplace</a:t>
            </a:r>
            <a:r>
              <a:rPr kumimoji="1" lang="en" altLang="ko-KR" dirty="0"/>
              <a:t>=True</a:t>
            </a:r>
            <a:r>
              <a:rPr kumimoji="1" lang="ko-KR" altLang="en-US" dirty="0"/>
              <a:t> </a:t>
            </a:r>
            <a:r>
              <a:rPr lang="ko-KR" altLang="en-US" dirty="0"/>
              <a:t>원본 객체 자체를 변경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80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069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 err="1"/>
              <a:t>inplace</a:t>
            </a:r>
            <a:r>
              <a:rPr kumimoji="1" lang="en" altLang="ko-KR" dirty="0"/>
              <a:t>=True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76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6CA4-1972-4E0E-9968-7A1A647E0DCC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3CB1C380-F9C6-4D33-8350-7019003788EF}" type="datetime1">
              <a:rPr lang="ko-KR" altLang="en-US" smtClean="0"/>
              <a:t>2025-07-25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503EC51B-30DB-47B3-BCE1-0B540BED82E0}" type="datetime1">
              <a:rPr lang="ko-KR" altLang="en-US" smtClean="0"/>
              <a:t>2025-07-25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A23C-76B8-4941-9124-91330406E3BC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89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6B7A-4519-488D-8B8B-DD4E0B30C4F4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51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7A444B81-168D-4111-821E-A124523BDE09}" type="datetime1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earn/panda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kaggle.com/learn/panda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earn/panda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learn/panda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ADF523-085C-AB59-24B7-5EDE3403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6707F8-7145-9A89-10B9-911E618D5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453649"/>
            <a:ext cx="2996917" cy="935038"/>
          </a:xfrm>
          <a:prstGeom prst="rect">
            <a:avLst/>
          </a:prstGeom>
        </p:spPr>
      </p:pic>
      <p:pic>
        <p:nvPicPr>
          <p:cNvPr id="3" name="그림 2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B8AE1D8-7D75-1B63-00FD-BFC2D89D770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561808"/>
            <a:ext cx="3459480" cy="744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E40C7-41B3-5868-E0F3-A472DB19A8A2}"/>
              </a:ext>
            </a:extLst>
          </p:cNvPr>
          <p:cNvSpPr txBox="1"/>
          <p:nvPr/>
        </p:nvSpPr>
        <p:spPr>
          <a:xfrm>
            <a:off x="6183694" y="2413337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endParaRPr lang="ko-KR" altLang="en-US" sz="6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0E2656-0C4A-BCF9-8EB6-6EB53B77C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9" y="3682663"/>
            <a:ext cx="3021223" cy="4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</a:t>
            </a:r>
            <a:r>
              <a:rPr lang="en-US" altLang="ko-KR" dirty="0">
                <a:solidFill>
                  <a:schemeClr val="accent2"/>
                </a:solidFill>
              </a:rPr>
              <a:t>1. </a:t>
            </a:r>
            <a:r>
              <a:rPr lang="ko-KR" altLang="en-US" dirty="0">
                <a:solidFill>
                  <a:schemeClr val="accent2"/>
                </a:solidFill>
              </a:rPr>
              <a:t>시리즈 만들기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65981-6E39-CBA4-42F1-3E4DE584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55" y="2665687"/>
            <a:ext cx="3836004" cy="17241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C76625-EF51-1732-F91C-96D6846AA5CB}"/>
              </a:ext>
            </a:extLst>
          </p:cNvPr>
          <p:cNvSpPr txBox="1"/>
          <p:nvPr/>
        </p:nvSpPr>
        <p:spPr>
          <a:xfrm>
            <a:off x="1431544" y="1899947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실행 결과 ☞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AE3161-8D30-3D60-776F-4C087C0D2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1498600"/>
          </a:xfrm>
        </p:spPr>
        <p:txBody>
          <a:bodyPr>
            <a:normAutofit/>
          </a:bodyPr>
          <a:lstStyle/>
          <a:p>
            <a:r>
              <a:rPr lang="en-US" altLang="ko-KR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DataFrame</a:t>
            </a:r>
            <a:r>
              <a:rPr lang="ko-KR" altLang="en-US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은 </a:t>
            </a:r>
            <a:r>
              <a:rPr lang="en-US" altLang="ko-KR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Series</a:t>
            </a:r>
            <a:r>
              <a:rPr lang="ko-KR" altLang="en-US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들을 결합해 놓은 형태</a:t>
            </a:r>
            <a:endParaRPr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즉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같은 길이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원소의 개수가 동일한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배열 여러 개가 필요함</a:t>
            </a:r>
            <a:endParaRPr lang="ko-KR" altLang="en-US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33AC27-7300-78D4-6A06-945C85C7F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4163"/>
            <a:ext cx="12192000" cy="34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C341FF-E06E-5C00-9587-B97472D52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07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D3A6D-E59B-F779-673E-42620AE4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DataFrame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7941E9-66AA-2AAC-3133-DDEED7710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DataFrame</a:t>
            </a:r>
            <a:r>
              <a:rPr kumimoji="1" lang="ko-KR" altLang="en-US" dirty="0"/>
              <a:t>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04124F-0F2E-C36A-CC03-D0DCE8EA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A2EC308-9005-81A4-8573-92091E862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95" y="2062163"/>
            <a:ext cx="4635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9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DataFrame</a:t>
            </a:r>
            <a:r>
              <a:rPr lang="ko-KR" alt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은 행과 열로 이루어진 </a:t>
            </a:r>
            <a:r>
              <a:rPr lang="en-US" altLang="ko-KR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lang="ko-KR" alt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배열</a:t>
            </a:r>
            <a:endParaRPr lang="en-US" altLang="ko-KR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solidFill>
                  <a:srgbClr val="FF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인덱스</a:t>
            </a:r>
            <a:r>
              <a:rPr lang="ko-KR" alt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와 </a:t>
            </a:r>
            <a:r>
              <a:rPr lang="ko-KR" altLang="en-US" dirty="0">
                <a:solidFill>
                  <a:srgbClr val="FF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컬럼</a:t>
            </a:r>
            <a:r>
              <a:rPr lang="ko-KR" alt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기준으로 </a:t>
            </a:r>
            <a:r>
              <a:rPr lang="ko-KR" altLang="en-US" dirty="0">
                <a:solidFill>
                  <a:srgbClr val="FF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 형태</a:t>
            </a:r>
            <a:r>
              <a:rPr lang="ko-KR" alt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처럼 데이터를 저장</a:t>
            </a:r>
            <a:r>
              <a:rPr lang="en-US" altLang="ko-KR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altLang="ko-KR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db</a:t>
            </a:r>
            <a:r>
              <a:rPr lang="en-US" altLang="ko-KR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테이블과 유사</a:t>
            </a:r>
            <a:r>
              <a:rPr lang="en-US" altLang="ko-KR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lang="ko-KR" altLang="en-US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34931C-F4A5-69D2-57E3-22745596A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40"/>
          <a:stretch/>
        </p:blipFill>
        <p:spPr bwMode="auto">
          <a:xfrm>
            <a:off x="1674964" y="2519883"/>
            <a:ext cx="4249882" cy="370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F81549-C33B-60F2-5C73-46B956A9FA64}"/>
              </a:ext>
            </a:extLst>
          </p:cNvPr>
          <p:cNvSpPr txBox="1"/>
          <p:nvPr/>
        </p:nvSpPr>
        <p:spPr>
          <a:xfrm>
            <a:off x="6785560" y="3822713"/>
            <a:ext cx="4240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인덱스와 컬럼 </a:t>
            </a:r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개를 기준으로</a:t>
            </a:r>
            <a:endParaRPr lang="en-US" altLang="ko-KR" sz="2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데이터가 형성됨</a:t>
            </a:r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</a:t>
            </a:r>
            <a:endParaRPr lang="ko-KR" altLang="en-US" sz="2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E1C90D3-BAED-5962-ED83-294B85E73FE5}"/>
              </a:ext>
            </a:extLst>
          </p:cNvPr>
          <p:cNvSpPr/>
          <p:nvPr/>
        </p:nvSpPr>
        <p:spPr>
          <a:xfrm>
            <a:off x="6150172" y="3835335"/>
            <a:ext cx="457200" cy="436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DA00C-8304-F5E0-54C1-7A82C0A0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05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endParaRPr lang="ko-KR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755F6E2-7747-57DB-0C2F-EE6B5AF74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40"/>
          <a:stretch/>
        </p:blipFill>
        <p:spPr bwMode="auto">
          <a:xfrm>
            <a:off x="1357834" y="1325563"/>
            <a:ext cx="4249882" cy="370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37B6DFB-1871-F388-5D7E-AB9065879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3519"/>
            <a:ext cx="5122547" cy="400097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6354BE-4C4B-3E76-EEC9-DCAAE340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2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 - </a:t>
            </a:r>
            <a:r>
              <a:rPr lang="en-US" altLang="ko-KR" dirty="0" err="1">
                <a:solidFill>
                  <a:srgbClr val="00B0F0"/>
                </a:solidFill>
              </a:rPr>
              <a:t>DataFrame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44D844-CF82-7558-EDBC-78C32D8C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18" y="2018207"/>
            <a:ext cx="5942636" cy="404052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F1C9AF-5FE3-CE29-9DC1-6073E5C6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29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 - </a:t>
            </a:r>
            <a:r>
              <a:rPr lang="en-US" altLang="ko-KR" dirty="0" err="1">
                <a:solidFill>
                  <a:srgbClr val="00B0F0"/>
                </a:solidFill>
              </a:rPr>
              <a:t>DataFrame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3FF139-F83A-3A44-A79A-FCBE0119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2058562"/>
            <a:ext cx="8126296" cy="42533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230F2E-2184-AD8B-13C5-A9A6C088B8A5}"/>
              </a:ext>
            </a:extLst>
          </p:cNvPr>
          <p:cNvSpPr txBox="1"/>
          <p:nvPr/>
        </p:nvSpPr>
        <p:spPr>
          <a:xfrm flipH="1">
            <a:off x="1072878" y="1325563"/>
            <a:ext cx="7518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j-ea"/>
                <a:ea typeface="+mj-ea"/>
              </a:rPr>
              <a:t>데이터 프레임 만들기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FC27BD-BA8F-C32B-F4AD-E4894B91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8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ECC70-57CD-DF9A-805D-230D2622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DataFrame</a:t>
            </a:r>
            <a:r>
              <a:rPr kumimoji="1" lang="ko-KR" altLang="en-US" dirty="0"/>
              <a:t>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A5C6B-44A2-525E-037F-773BF8073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데이터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DA0123-7BF3-0DD3-C7F0-C77D184F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53B0BA1-8A39-1E37-B577-53ABF1A7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09" y="2127250"/>
            <a:ext cx="7408358" cy="34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31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45905-E6DC-2C40-84B5-0F992FF9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DataFrame</a:t>
            </a:r>
            <a:r>
              <a:rPr kumimoji="1" lang="ko-KR" altLang="en-US" dirty="0"/>
              <a:t> 필터링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7332F-BD6B-8A00-CD40-71918C9C1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b="1" dirty="0"/>
              <a:t>loc: </a:t>
            </a:r>
            <a:r>
              <a:rPr lang="ko-KR" altLang="en-US" b="1" dirty="0"/>
              <a:t>라벨</a:t>
            </a:r>
            <a:r>
              <a:rPr lang="en-US" altLang="ko-KR" b="1" dirty="0"/>
              <a:t>(</a:t>
            </a:r>
            <a:r>
              <a:rPr lang="en" altLang="ko-KR" b="1" dirty="0"/>
              <a:t>Label) </a:t>
            </a:r>
            <a:r>
              <a:rPr lang="ko-KR" altLang="en-US" b="1" dirty="0"/>
              <a:t>기반 접근</a:t>
            </a:r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/</a:t>
            </a:r>
            <a:r>
              <a:rPr lang="ko-KR" altLang="en-US" dirty="0"/>
              <a:t>열 이름</a:t>
            </a:r>
            <a:r>
              <a:rPr lang="en-US" altLang="ko-KR" dirty="0"/>
              <a:t>(</a:t>
            </a:r>
            <a:r>
              <a:rPr lang="en" altLang="ko-KR" dirty="0"/>
              <a:t>label)</a:t>
            </a:r>
            <a:r>
              <a:rPr lang="ko-KR" altLang="en-US" dirty="0"/>
              <a:t>을 사용하여 데이터를 선택</a:t>
            </a:r>
            <a:endParaRPr lang="en-US" altLang="ko-KR" dirty="0"/>
          </a:p>
          <a:p>
            <a:pPr lvl="1"/>
            <a:r>
              <a:rPr lang="ko-KR" altLang="en-US" b="1" dirty="0"/>
              <a:t>문자형 인덱스</a:t>
            </a:r>
            <a:r>
              <a:rPr lang="ko-KR" altLang="en-US" dirty="0"/>
              <a:t>나 </a:t>
            </a:r>
            <a:r>
              <a:rPr lang="ko-KR" altLang="en-US" b="1" dirty="0"/>
              <a:t>라벨</a:t>
            </a:r>
            <a:r>
              <a:rPr lang="ko-KR" altLang="en-US" dirty="0"/>
              <a:t>을 사용하는 경우</a:t>
            </a:r>
            <a:endParaRPr lang="en-US" altLang="ko-KR" dirty="0"/>
          </a:p>
          <a:p>
            <a:pPr lvl="1"/>
            <a:r>
              <a:rPr lang="ko-KR" altLang="en-US" b="1" dirty="0" err="1"/>
              <a:t>슬라이싱</a:t>
            </a:r>
            <a:r>
              <a:rPr lang="ko-KR" altLang="en-US" dirty="0"/>
              <a:t> 사용 시 끝 값이 포함</a:t>
            </a:r>
            <a:endParaRPr lang="en-US" altLang="ko-KR" dirty="0"/>
          </a:p>
          <a:p>
            <a:pPr lvl="1"/>
            <a:r>
              <a:rPr lang="en" altLang="ko-KR" dirty="0" err="1"/>
              <a:t>df.loc</a:t>
            </a:r>
            <a:r>
              <a:rPr lang="en" altLang="ko-KR" dirty="0"/>
              <a:t>[</a:t>
            </a:r>
            <a:r>
              <a:rPr lang="en" altLang="ko-KR" dirty="0" err="1"/>
              <a:t>row_labels</a:t>
            </a:r>
            <a:r>
              <a:rPr lang="en" altLang="ko-KR" dirty="0"/>
              <a:t>, </a:t>
            </a:r>
            <a:r>
              <a:rPr lang="en" altLang="ko-KR" dirty="0" err="1"/>
              <a:t>column_labels</a:t>
            </a:r>
            <a:r>
              <a:rPr lang="en" altLang="ko-KR" dirty="0"/>
              <a:t>] </a:t>
            </a:r>
            <a:endParaRPr lang="en-US" altLang="ko-KR" dirty="0"/>
          </a:p>
          <a:p>
            <a:r>
              <a:rPr lang="en" altLang="ko-KR" b="1" dirty="0" err="1"/>
              <a:t>iloc</a:t>
            </a:r>
            <a:r>
              <a:rPr lang="en" altLang="ko-KR" b="1" dirty="0"/>
              <a:t>: </a:t>
            </a:r>
            <a:r>
              <a:rPr lang="ko-KR" altLang="en-US" b="1" dirty="0"/>
              <a:t>정수</a:t>
            </a:r>
            <a:r>
              <a:rPr lang="en-US" altLang="ko-KR" b="1" dirty="0"/>
              <a:t>(</a:t>
            </a:r>
            <a:r>
              <a:rPr lang="en" altLang="ko-KR" b="1" dirty="0"/>
              <a:t>Integer) </a:t>
            </a:r>
            <a:r>
              <a:rPr lang="ko-KR" altLang="en-US" b="1" dirty="0"/>
              <a:t>기반 접근</a:t>
            </a:r>
          </a:p>
          <a:p>
            <a:pPr lvl="1"/>
            <a:r>
              <a:rPr lang="ko-KR" altLang="en-US" dirty="0"/>
              <a:t>정수 위치</a:t>
            </a:r>
            <a:r>
              <a:rPr lang="en-US" altLang="ko-KR" dirty="0"/>
              <a:t>(</a:t>
            </a:r>
            <a:r>
              <a:rPr lang="en" altLang="ko-KR" dirty="0"/>
              <a:t>index)</a:t>
            </a:r>
            <a:r>
              <a:rPr lang="ko-KR" altLang="en-US" dirty="0" err="1"/>
              <a:t>를</a:t>
            </a:r>
            <a:r>
              <a:rPr lang="ko-KR" altLang="en-US" dirty="0"/>
              <a:t> 사용하여 데이터를 선택</a:t>
            </a:r>
            <a:endParaRPr lang="en-US" altLang="ko-KR" dirty="0"/>
          </a:p>
          <a:p>
            <a:pPr lvl="1"/>
            <a:r>
              <a:rPr lang="ko-KR" altLang="en-US" b="1" dirty="0"/>
              <a:t>순서 기반</a:t>
            </a:r>
            <a:r>
              <a:rPr lang="ko-KR" altLang="en-US" dirty="0"/>
              <a:t> 접근에 적합</a:t>
            </a:r>
            <a:endParaRPr lang="en-US" altLang="ko-KR" dirty="0"/>
          </a:p>
          <a:p>
            <a:pPr lvl="1"/>
            <a:r>
              <a:rPr lang="ko-KR" altLang="en-US" b="1" dirty="0" err="1"/>
              <a:t>슬라이싱</a:t>
            </a:r>
            <a:r>
              <a:rPr lang="ko-KR" altLang="en-US" dirty="0"/>
              <a:t> 사용 시 끝 값이 포함되지 않음 </a:t>
            </a:r>
            <a:r>
              <a:rPr lang="en-US" altLang="ko-KR" dirty="0"/>
              <a:t>(</a:t>
            </a:r>
            <a:r>
              <a:rPr lang="en" altLang="ko-KR" dirty="0"/>
              <a:t>Python </a:t>
            </a:r>
            <a:r>
              <a:rPr lang="ko-KR" altLang="en-US" dirty="0"/>
              <a:t>기본 </a:t>
            </a:r>
            <a:r>
              <a:rPr lang="ko-KR" altLang="en-US" dirty="0" err="1"/>
              <a:t>슬라이싱과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</a:p>
          <a:p>
            <a:pPr lvl="1"/>
            <a:r>
              <a:rPr lang="en" altLang="ko-KR" dirty="0" err="1"/>
              <a:t>df.iloc</a:t>
            </a:r>
            <a:r>
              <a:rPr lang="en" altLang="ko-KR" dirty="0"/>
              <a:t>[</a:t>
            </a:r>
            <a:r>
              <a:rPr lang="en" altLang="ko-KR" dirty="0" err="1"/>
              <a:t>row_indices</a:t>
            </a:r>
            <a:r>
              <a:rPr lang="en" altLang="ko-KR" dirty="0"/>
              <a:t>, </a:t>
            </a:r>
            <a:r>
              <a:rPr lang="en" altLang="ko-KR" dirty="0" err="1"/>
              <a:t>column_indices</a:t>
            </a:r>
            <a:r>
              <a:rPr lang="en" altLang="ko-KR" dirty="0"/>
              <a:t>]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90FF20-EAB8-8A82-0008-567FF7DE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69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363DB-E90A-A595-4217-51D194B3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DataFrame</a:t>
            </a:r>
            <a:r>
              <a:rPr kumimoji="1" lang="ko-KR" altLang="en-US" dirty="0"/>
              <a:t> 필터링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2C03A-EEA1-5A04-F76D-872E09120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필터링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D763D6-3FFC-3BF1-56F1-F01BCA89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F94D6C7-B799-E0E7-2F3C-76BD8FB0F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1370013"/>
            <a:ext cx="6210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 b="1" dirty="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Pandas</a:t>
            </a:r>
            <a:endParaRPr lang="ko-KR" altLang="en-US" sz="6600" b="1" dirty="0">
              <a:highlight>
                <a:srgbClr val="FFFF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4A8A8D-A0C8-104A-6A9B-DE49789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71923-1893-63CA-77B9-4675BD77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DataFrame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A23D7-287E-4F52-9A51-188A0CE08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추가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수정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A1DFB3-7E78-C0E4-8032-EFF0F1D5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D4280C-0185-24CC-39E4-39A779376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07" y="1325563"/>
            <a:ext cx="5474725" cy="4967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C15DC3-C60C-AEAC-6C2A-5FA739AC20BF}"/>
              </a:ext>
            </a:extLst>
          </p:cNvPr>
          <p:cNvSpPr txBox="1"/>
          <p:nvPr/>
        </p:nvSpPr>
        <p:spPr>
          <a:xfrm>
            <a:off x="8743167" y="1615858"/>
            <a:ext cx="24994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Pretendard" panose="02000503000000020004" pitchFamily="2" charset="-127"/>
              </a:rPr>
              <a:t>기타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Pretendard" panose="02000503000000020004" pitchFamily="2" charset="-127"/>
            </a:endParaRPr>
          </a:p>
          <a:p>
            <a:r>
              <a:rPr kumimoji="1" lang="en-US" altLang="ko-KR" sz="20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  <a:cs typeface="Pretendard" panose="02000503000000020004" pitchFamily="2" charset="-127"/>
              </a:rPr>
              <a:t>sort</a:t>
            </a:r>
            <a:r>
              <a:rPr kumimoji="1" lang="en-US" altLang="ko-KR" sz="2000" err="1">
                <a:latin typeface="Gmarket Sans TTF Medium" panose="02000000000000000000" pitchFamily="2" charset="-128"/>
                <a:ea typeface="Gmarket Sans TTF Medium" panose="02000000000000000000" pitchFamily="2" charset="-128"/>
                <a:cs typeface="Pretendard" panose="02000503000000020004" pitchFamily="2" charset="-127"/>
              </a:rPr>
              <a:t>_</a:t>
            </a:r>
            <a:r>
              <a:rPr kumimoji="1" lang="en-US" altLang="ko-KR" sz="2000">
                <a:latin typeface="Gmarket Sans TTF Medium" panose="02000000000000000000" pitchFamily="2" charset="-128"/>
                <a:ea typeface="Gmarket Sans TTF Medium" panose="02000000000000000000" pitchFamily="2" charset="-128"/>
                <a:cs typeface="Pretendard" panose="02000503000000020004" pitchFamily="2" charset="-127"/>
              </a:rPr>
              <a:t>values</a:t>
            </a:r>
            <a:r>
              <a:rPr kumimoji="1" lang="ko-KR" altLang="en-US" sz="2000">
                <a:latin typeface="Gmarket Sans TTF Medium" panose="02000000000000000000" pitchFamily="2" charset="-128"/>
                <a:ea typeface="Gmarket Sans TTF Medium" panose="02000000000000000000" pitchFamily="2" charset="-128"/>
                <a:cs typeface="Pretendard" panose="02000503000000020004" pitchFamily="2" charset="-127"/>
              </a:rPr>
              <a:t> </a:t>
            </a:r>
            <a:r>
              <a:rPr kumimoji="1"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Pretendard" panose="02000503000000020004" pitchFamily="2" charset="-127"/>
              </a:rPr>
              <a:t>:</a:t>
            </a:r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Pretendard" panose="02000503000000020004" pitchFamily="2" charset="-127"/>
              </a:rPr>
              <a:t> 정렬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Pretendard" panose="02000503000000020004" pitchFamily="2" charset="-127"/>
            </a:endParaRPr>
          </a:p>
          <a:p>
            <a:r>
              <a:rPr kumimoji="1"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Pretendard" panose="02000503000000020004" pitchFamily="2" charset="-127"/>
              </a:rPr>
              <a:t>drop : </a:t>
            </a:r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Pretendard" panose="02000503000000020004" pitchFamily="2" charset="-127"/>
              </a:rPr>
              <a:t>칼럼 삭제</a:t>
            </a:r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Pretendard" panose="02000503000000020004" pitchFamily="2" charset="-127"/>
            </a:endParaRPr>
          </a:p>
          <a:p>
            <a:endParaRPr kumimoji="1" lang="en-US" altLang="ko-KR" sz="200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Pretendard" panose="02000503000000020004" pitchFamily="2" charset="-127"/>
            </a:endParaRPr>
          </a:p>
          <a:p>
            <a:endParaRPr kumimoji="1" lang="ko-KR" altLang="en-US" sz="200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20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실습２</a:t>
            </a:r>
            <a:r>
              <a:rPr lang="en-US" altLang="ko-KR" dirty="0">
                <a:solidFill>
                  <a:schemeClr val="accent2"/>
                </a:solidFill>
              </a:rPr>
              <a:t>. </a:t>
            </a:r>
            <a:r>
              <a:rPr lang="ko-KR" altLang="en-US" dirty="0">
                <a:solidFill>
                  <a:schemeClr val="accent2"/>
                </a:solidFill>
              </a:rPr>
              <a:t>데이터프레임 만들기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76625-EF51-1732-F91C-96D6846AA5CB}"/>
              </a:ext>
            </a:extLst>
          </p:cNvPr>
          <p:cNvSpPr txBox="1"/>
          <p:nvPr/>
        </p:nvSpPr>
        <p:spPr>
          <a:xfrm>
            <a:off x="1371600" y="3863377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실행 결과 ☞</a:t>
            </a:r>
          </a:p>
        </p:txBody>
      </p:sp>
      <p:pic>
        <p:nvPicPr>
          <p:cNvPr id="5" name="그림 4" descr="텍스트, 폰트, 영수증, 화이트이(가) 표시된 사진&#10;&#10;자동 생성된 설명">
            <a:extLst>
              <a:ext uri="{FF2B5EF4-FFF2-40B4-BE49-F238E27FC236}">
                <a16:creationId xmlns:a16="http://schemas.microsoft.com/office/drawing/2014/main" id="{90D766C0-9FE6-515E-BE3A-436DD657E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08" y="2191557"/>
            <a:ext cx="3200400" cy="1290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AEFD60-F121-024B-9268-54089C107F78}"/>
              </a:ext>
            </a:extLst>
          </p:cNvPr>
          <p:cNvSpPr txBox="1"/>
          <p:nvPr/>
        </p:nvSpPr>
        <p:spPr>
          <a:xfrm>
            <a:off x="1317321" y="1729891"/>
            <a:ext cx="10230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아래 데이터 생성하고 추가</a:t>
            </a:r>
            <a:r>
              <a:rPr kumimoji="1" lang="en-US" altLang="ko-KR" sz="24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kumimoji="1" lang="ko-KR" altLang="en-US" sz="240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수정을 한 후 실행결과 </a:t>
            </a:r>
            <a:r>
              <a:rPr kumimoji="1"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형태로 변경하세요</a:t>
            </a:r>
          </a:p>
        </p:txBody>
      </p:sp>
      <p:pic>
        <p:nvPicPr>
          <p:cNvPr id="11" name="그림 10" descr="텍스트, 폰트, 영수증, 화이트이(가) 표시된 사진&#10;&#10;자동 생성된 설명">
            <a:extLst>
              <a:ext uri="{FF2B5EF4-FFF2-40B4-BE49-F238E27FC236}">
                <a16:creationId xmlns:a16="http://schemas.microsoft.com/office/drawing/2014/main" id="{5E0352C0-72BB-4483-33A6-6FAC25DDF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08" y="4263487"/>
            <a:ext cx="3939436" cy="153111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296177-258F-D1B8-3CC9-C3FB0E7F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466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8698C-7E98-00DF-D1A5-93C4A767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결측값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F1EA6-6A02-4C0E-02CC-299FFDD73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데이터셋에서 값이 존재하지 않거나 누락된 경우를 의미</a:t>
            </a:r>
            <a:endParaRPr lang="en-US" altLang="ko-KR"/>
          </a:p>
          <a:p>
            <a:r>
              <a:rPr lang="en-US" altLang="ko-KR"/>
              <a:t>NaN, None</a:t>
            </a:r>
            <a:r>
              <a:rPr lang="ko-KR" altLang="en-US"/>
              <a:t>으로 표시</a:t>
            </a:r>
            <a:endParaRPr lang="en-US" altLang="ko-KR"/>
          </a:p>
          <a:p>
            <a:r>
              <a:rPr lang="en-US" altLang="ko-KR" b="0">
                <a:effectLst/>
              </a:rPr>
              <a:t>isnull() : </a:t>
            </a:r>
            <a:r>
              <a:rPr lang="ko-KR" altLang="en-US" b="0">
                <a:effectLst/>
              </a:rPr>
              <a:t>각 값의 결측 여부</a:t>
            </a:r>
            <a:endParaRPr lang="en-US" altLang="ko-KR" b="0">
              <a:effectLst/>
            </a:endParaRPr>
          </a:p>
          <a:p>
            <a:r>
              <a:rPr lang="en-US" altLang="ko-KR" b="0">
                <a:effectLst/>
              </a:rPr>
              <a:t>dropna() : </a:t>
            </a:r>
            <a:r>
              <a:rPr lang="ko-KR" altLang="en-US" b="0">
                <a:effectLst/>
              </a:rPr>
              <a:t>결측값 제거</a:t>
            </a:r>
            <a:endParaRPr lang="en-US" altLang="ko-KR" b="0">
              <a:effectLst/>
            </a:endParaRPr>
          </a:p>
          <a:p>
            <a:r>
              <a:rPr lang="en-US" altLang="ko-KR" b="0">
                <a:effectLst/>
              </a:rPr>
              <a:t>fillna() : </a:t>
            </a:r>
            <a:r>
              <a:rPr lang="ko-KR" altLang="en-US" b="0">
                <a:effectLst/>
              </a:rPr>
              <a:t>결측값 채우기</a:t>
            </a:r>
            <a:endParaRPr lang="en-US" altLang="ko-KR" b="0">
              <a:effectLst/>
            </a:endParaRPr>
          </a:p>
          <a:p>
            <a:endParaRPr lang="en-US" altLang="ko-KR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54940-FC75-44AC-02C6-4224F084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A90CB45-AD34-747C-316B-9A24485C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13" y="1995663"/>
            <a:ext cx="4904217" cy="41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24236-E608-681E-FF44-334CE7F1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1B4D6-9BC7-B3E2-6118-F9471E4FD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isin() : Series</a:t>
            </a:r>
            <a:r>
              <a:rPr lang="ko-KR" altLang="en-US"/>
              <a:t>나 </a:t>
            </a:r>
            <a:r>
              <a:rPr lang="en-US" altLang="ko-KR"/>
              <a:t>DataFrame</a:t>
            </a:r>
            <a:r>
              <a:rPr lang="ko-KR" altLang="en-US"/>
              <a:t>에서 특정 값이 존재하는지 여부를 참</a:t>
            </a:r>
            <a:r>
              <a:rPr lang="en-US" altLang="ko-KR"/>
              <a:t>/</a:t>
            </a:r>
            <a:r>
              <a:rPr lang="ko-KR" altLang="en-US"/>
              <a:t>거짓으로 반환하는 메서드</a:t>
            </a:r>
            <a:r>
              <a:rPr lang="en-US" altLang="ko-KR"/>
              <a:t>(</a:t>
            </a:r>
            <a:r>
              <a:rPr lang="ko-KR" altLang="en-US"/>
              <a:t>필터링</a:t>
            </a:r>
            <a:r>
              <a:rPr lang="en-US" altLang="ko-KR"/>
              <a:t>)</a:t>
            </a:r>
          </a:p>
          <a:p>
            <a:r>
              <a:rPr lang="en-US" altLang="ko-KR"/>
              <a:t>isin()</a:t>
            </a:r>
            <a:r>
              <a:rPr lang="ko-KR" altLang="en-US"/>
              <a:t>은 기본적으로 결측값을 무시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4C514-9D3D-EE74-D3FF-79430BF4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6373DF6-F279-BF71-EE75-0B7E25623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93" y="2893844"/>
            <a:ext cx="4178515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92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7EC92-0F22-8EC8-E96B-8EEBA508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49503-5A6A-44AD-9D47-2F50C0C25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value_counts() : </a:t>
            </a:r>
            <a:r>
              <a:rPr lang="ko-KR" altLang="en-US"/>
              <a:t>데이터의 고유값과 해당 값의 빈도수를 계산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EFE3BD-E452-B46D-FE33-37BFFDAC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1E7BF01-4388-57F4-0033-F43BA4F8C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80" y="1937197"/>
            <a:ext cx="5550185" cy="4076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9E7F9D-C213-7A7E-5CBE-AED0FAEAE3C2}"/>
              </a:ext>
            </a:extLst>
          </p:cNvPr>
          <p:cNvSpPr txBox="1"/>
          <p:nvPr/>
        </p:nvSpPr>
        <p:spPr>
          <a:xfrm>
            <a:off x="6920945" y="2536232"/>
            <a:ext cx="342593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normalize=True</a:t>
            </a:r>
          </a:p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빈도를 비율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(%)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계산</a:t>
            </a:r>
            <a:endParaRPr lang="en-US" altLang="ko-KR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sort=False</a:t>
            </a:r>
          </a:p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결과를 정렬하지 않음</a:t>
            </a:r>
            <a:endParaRPr lang="en-US" altLang="ko-KR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ascending=True</a:t>
            </a:r>
          </a:p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빈도수를 오름차순으로 정렬</a:t>
            </a:r>
            <a:endParaRPr lang="en-US" altLang="ko-KR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dropna=False</a:t>
            </a:r>
          </a:p>
          <a:p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결측값</a:t>
            </a:r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(NaN)</a:t>
            </a:r>
            <a:r>
              <a:rPr lang="ko-KR" altLang="en-US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 빈도로 계산</a:t>
            </a:r>
          </a:p>
        </p:txBody>
      </p:sp>
    </p:spTree>
    <p:extLst>
      <p:ext uri="{BB962C8B-B14F-4D97-AF65-F5344CB8AC3E}">
        <p14:creationId xmlns:p14="http://schemas.microsoft.com/office/powerpoint/2010/main" val="2131958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B6A3D-5DA2-E41A-8CED-DE732570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473AD4-A68D-80FD-825A-205C906D9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agg() : </a:t>
            </a:r>
            <a:r>
              <a:rPr lang="ko-KR" altLang="en-US"/>
              <a:t>원하는 통계지표 요약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BAF28-1DD4-3328-D52A-8CC08DE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52E3DC1-AEC0-314D-59F0-4867182F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47" y="1989005"/>
            <a:ext cx="3902904" cy="409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80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35FE3-7BB0-1C27-2BF6-63EFF4A6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C6C4D-A7ED-D8F2-968F-982CEBE3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Series </a:t>
            </a:r>
            <a:r>
              <a:rPr lang="ko-KR" altLang="en-US"/>
              <a:t>간의 산술 연산은 인덱스를 기준으로 수행되며</a:t>
            </a:r>
            <a:r>
              <a:rPr lang="en-US" altLang="ko-KR"/>
              <a:t> </a:t>
            </a:r>
            <a:r>
              <a:rPr lang="ko-KR" altLang="en-US"/>
              <a:t>인덱스가 맞지 않으면 결측값이 반환 됨</a:t>
            </a:r>
            <a:endParaRPr lang="en-US" altLang="ko-KR"/>
          </a:p>
          <a:p>
            <a:r>
              <a:rPr lang="en-US" altLang="ko-KR"/>
              <a:t>DataFrame</a:t>
            </a:r>
            <a:r>
              <a:rPr lang="ko-KR" altLang="en-US"/>
              <a:t>은 행과 열 단위로 연산을 수행합니다</a:t>
            </a:r>
            <a:r>
              <a:rPr lang="en-US" altLang="ko-KR"/>
              <a:t>. </a:t>
            </a:r>
            <a:r>
              <a:rPr lang="ko-KR" altLang="en-US"/>
              <a:t>기본적으로 동일한 열 이름</a:t>
            </a:r>
            <a:r>
              <a:rPr lang="en-US" altLang="ko-KR"/>
              <a:t>(</a:t>
            </a:r>
            <a:r>
              <a:rPr lang="ko-KR" altLang="en-US"/>
              <a:t>컬럼</a:t>
            </a:r>
            <a:r>
              <a:rPr lang="en-US" altLang="ko-KR"/>
              <a:t>)</a:t>
            </a:r>
            <a:r>
              <a:rPr lang="ko-KR" altLang="en-US"/>
              <a:t>과 인덱스를 기준으로 연산이 진행</a:t>
            </a:r>
            <a:endParaRPr lang="en-US" altLang="ko-KR"/>
          </a:p>
          <a:p>
            <a:r>
              <a:rPr lang="en-US" altLang="ko-KR"/>
              <a:t>mean()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평균</a:t>
            </a:r>
            <a:endParaRPr lang="en-US" altLang="ko-KR"/>
          </a:p>
          <a:p>
            <a:r>
              <a:rPr lang="en-US" altLang="ko-KR"/>
              <a:t>std()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표준편차</a:t>
            </a:r>
            <a:endParaRPr lang="en-US" altLang="ko-KR"/>
          </a:p>
          <a:p>
            <a:r>
              <a:rPr lang="en-US" altLang="ko-KR"/>
              <a:t>var() : </a:t>
            </a:r>
            <a:r>
              <a:rPr lang="ko-KR" altLang="en-US"/>
              <a:t>분산</a:t>
            </a:r>
            <a:endParaRPr lang="en-US" altLang="ko-KR"/>
          </a:p>
          <a:p>
            <a:r>
              <a:rPr lang="en-US" altLang="ko-KR"/>
              <a:t>describe()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통계지표 요약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6FDBB6-9110-0D7D-C64A-FAEAE5F2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53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CB374-EF81-51A1-35F1-9AF8C831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4527A-31CE-A36D-937C-91D66CDF9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groupby(by=</a:t>
            </a:r>
            <a:r>
              <a:rPr lang="ko-KR" altLang="en-US"/>
              <a:t>컬럼명</a:t>
            </a:r>
            <a:r>
              <a:rPr lang="en-US" altLang="ko-KR"/>
              <a:t>).</a:t>
            </a:r>
            <a:r>
              <a:rPr lang="ko-KR" altLang="en-US"/>
              <a:t>연산</a:t>
            </a:r>
            <a:r>
              <a:rPr lang="en-US" altLang="ko-KR"/>
              <a:t>()</a:t>
            </a:r>
          </a:p>
          <a:p>
            <a:pPr lvl="1"/>
            <a:r>
              <a:rPr lang="en-US" altLang="ko-KR"/>
              <a:t>sum(): </a:t>
            </a:r>
            <a:r>
              <a:rPr lang="ko-KR" altLang="en-US"/>
              <a:t>각 그룹의 합계를 계산</a:t>
            </a:r>
            <a:endParaRPr lang="en-US" altLang="ko-KR"/>
          </a:p>
          <a:p>
            <a:pPr lvl="1"/>
            <a:r>
              <a:rPr lang="en-US" altLang="ko-KR"/>
              <a:t>mean(): </a:t>
            </a:r>
            <a:r>
              <a:rPr lang="ko-KR" altLang="en-US"/>
              <a:t>각 그룹의 평균을 계산</a:t>
            </a:r>
            <a:endParaRPr lang="en-US" altLang="ko-KR"/>
          </a:p>
          <a:p>
            <a:pPr lvl="1"/>
            <a:r>
              <a:rPr lang="en-US" altLang="ko-KR"/>
              <a:t>count(): </a:t>
            </a:r>
            <a:r>
              <a:rPr lang="ko-KR" altLang="en-US"/>
              <a:t>각 그룹의 데이터 개수를 계산</a:t>
            </a:r>
            <a:endParaRPr lang="en-US" altLang="ko-KR"/>
          </a:p>
          <a:p>
            <a:pPr lvl="1"/>
            <a:r>
              <a:rPr lang="en-US" altLang="ko-KR"/>
              <a:t>agg(): </a:t>
            </a:r>
            <a:r>
              <a:rPr lang="ko-KR" altLang="en-US"/>
              <a:t>각 그룹에 대해 여러 함수를 동시에 적용</a:t>
            </a:r>
            <a:endParaRPr lang="en-US" altLang="ko-KR"/>
          </a:p>
          <a:p>
            <a:pPr lvl="1"/>
            <a:r>
              <a:rPr lang="en-US" altLang="ko-KR"/>
              <a:t>size(): </a:t>
            </a:r>
            <a:r>
              <a:rPr lang="ko-KR" altLang="en-US"/>
              <a:t>각 그룹의 크기를 반환</a:t>
            </a:r>
            <a:endParaRPr lang="en-US" altLang="ko-KR"/>
          </a:p>
          <a:p>
            <a:pPr lvl="1"/>
            <a:r>
              <a:rPr lang="en-US" altLang="ko-KR"/>
              <a:t>first(): </a:t>
            </a:r>
            <a:r>
              <a:rPr lang="ko-KR" altLang="en-US"/>
              <a:t>각 그룹에서 첫 번째 값을 반환</a:t>
            </a:r>
            <a:endParaRPr lang="en-US" altLang="ko-KR"/>
          </a:p>
          <a:p>
            <a:pPr lvl="1"/>
            <a:r>
              <a:rPr lang="en-US" altLang="ko-KR"/>
              <a:t>last(): </a:t>
            </a:r>
            <a:r>
              <a:rPr lang="ko-KR" altLang="en-US"/>
              <a:t>각 그룹에서 마지막 값을 반환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D4FEA3-774B-DF8A-7B1D-D7D983A0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3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2A62C-893D-7C96-F850-BF53251C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042A-6DF3-1C3F-BA8A-9227F050C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예시코드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5DA79-FD47-DA9B-CBC4-5E435316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E2CEA73-0EB3-5E2F-18EF-E60CD2A03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948" y="1325563"/>
            <a:ext cx="5139280" cy="50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7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2B2AD-D546-544F-C8DD-0D97EADA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파일불러오기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FAAE655F-54A2-5CD1-933D-EAC4977B3E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506610"/>
              </p:ext>
            </p:extLst>
          </p:nvPr>
        </p:nvGraphicFramePr>
        <p:xfrm>
          <a:off x="1640958" y="1632795"/>
          <a:ext cx="8910084" cy="35924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70028">
                  <a:extLst>
                    <a:ext uri="{9D8B030D-6E8A-4147-A177-3AD203B41FA5}">
                      <a16:colId xmlns:a16="http://schemas.microsoft.com/office/drawing/2014/main" val="1882943862"/>
                    </a:ext>
                  </a:extLst>
                </a:gridCol>
                <a:gridCol w="2970028">
                  <a:extLst>
                    <a:ext uri="{9D8B030D-6E8A-4147-A177-3AD203B41FA5}">
                      <a16:colId xmlns:a16="http://schemas.microsoft.com/office/drawing/2014/main" val="1623984070"/>
                    </a:ext>
                  </a:extLst>
                </a:gridCol>
                <a:gridCol w="2970028">
                  <a:extLst>
                    <a:ext uri="{9D8B030D-6E8A-4147-A177-3AD203B41FA5}">
                      <a16:colId xmlns:a16="http://schemas.microsoft.com/office/drawing/2014/main" val="2948513855"/>
                    </a:ext>
                  </a:extLst>
                </a:gridCol>
              </a:tblGrid>
              <a:tr h="598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파일형식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입력함수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출력함수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436284"/>
                  </a:ext>
                </a:extLst>
              </a:tr>
              <a:tr h="598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solidFill>
                            <a:srgbClr val="C00000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CSV</a:t>
                      </a:r>
                      <a:endParaRPr lang="ko-KR" altLang="en-US" sz="2400">
                        <a:solidFill>
                          <a:srgbClr val="C00000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solidFill>
                            <a:srgbClr val="C00000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read_csv()</a:t>
                      </a:r>
                      <a:endParaRPr lang="ko-KR" altLang="en-US" sz="2400">
                        <a:solidFill>
                          <a:srgbClr val="C00000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solidFill>
                            <a:srgbClr val="C00000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to_csv()</a:t>
                      </a:r>
                      <a:endParaRPr lang="ko-KR" altLang="en-US" sz="2400">
                        <a:solidFill>
                          <a:srgbClr val="C00000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106667"/>
                  </a:ext>
                </a:extLst>
              </a:tr>
              <a:tr h="598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Excel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read_excel()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to_excel()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8734921"/>
                  </a:ext>
                </a:extLst>
              </a:tr>
              <a:tr h="598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JSON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read_json()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to_json()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4082028"/>
                  </a:ext>
                </a:extLst>
              </a:tr>
              <a:tr h="598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SQL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read_sql()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to_sql()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495849"/>
                  </a:ext>
                </a:extLst>
              </a:tr>
              <a:tr h="598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HTML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read_html()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to_html()</a:t>
                      </a:r>
                      <a:endParaRPr lang="ko-KR" altLang="en-US" sz="24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459061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06E960-BC61-BE58-9983-F444F95E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0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Python</a:t>
            </a:r>
            <a:r>
              <a:rPr lang="ko-KR" altLang="en-US" dirty="0"/>
              <a:t>의 데이터 분석 및 조작을 위한 라이브러리</a:t>
            </a:r>
            <a:endParaRPr lang="en-US" altLang="ko-KR" dirty="0"/>
          </a:p>
          <a:p>
            <a:r>
              <a:rPr lang="ko-KR" altLang="en-US" dirty="0"/>
              <a:t>테이블 형식의 데이터를 다루는 데 최적화</a:t>
            </a:r>
            <a:endParaRPr lang="en-US" altLang="ko-KR" dirty="0"/>
          </a:p>
          <a:p>
            <a:r>
              <a:rPr lang="en" altLang="ko-KR" dirty="0"/>
              <a:t>Series: 1</a:t>
            </a:r>
            <a:r>
              <a:rPr lang="ko-KR" altLang="en-US" dirty="0"/>
              <a:t>차원 데이터 구조로</a:t>
            </a:r>
            <a:r>
              <a:rPr lang="en-US" altLang="ko-KR" dirty="0"/>
              <a:t>, </a:t>
            </a:r>
            <a:r>
              <a:rPr lang="ko-KR" altLang="en-US" dirty="0"/>
              <a:t>배열과 비슷하며 인덱스가 포함됨</a:t>
            </a:r>
            <a:endParaRPr lang="en-US" altLang="ko-KR" dirty="0"/>
          </a:p>
          <a:p>
            <a:r>
              <a:rPr lang="en" altLang="ko-KR" dirty="0" err="1"/>
              <a:t>DataFrame</a:t>
            </a:r>
            <a:r>
              <a:rPr lang="en" altLang="ko-KR" dirty="0"/>
              <a:t>: 2</a:t>
            </a:r>
            <a:r>
              <a:rPr lang="ko-KR" altLang="en-US" dirty="0"/>
              <a:t>차원 데이터 구조로</a:t>
            </a:r>
            <a:r>
              <a:rPr lang="en-US" altLang="ko-KR" dirty="0"/>
              <a:t>, </a:t>
            </a:r>
            <a:r>
              <a:rPr lang="ko-KR" altLang="en-US" dirty="0"/>
              <a:t>행과 열로 구성된 테이블 형식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3EFE5-4DFE-4E9D-B428-B96008A2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7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FBBD2-3AFC-94D9-B13E-2FFEAEF5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공공데이터 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E409A1-B747-BA33-850C-A73138B9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92BDA9E-FA7F-B73A-BE85-8FDB8D908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</a:pPr>
            <a:r>
              <a:rPr lang="ko-KR" altLang="en-US"/>
              <a:t>서울 열린데이터 광장 홈페이제 접속하여 </a:t>
            </a:r>
            <a:r>
              <a:rPr lang="ko-KR" altLang="en-US" i="0">
                <a:solidFill>
                  <a:srgbClr val="000000"/>
                </a:solidFill>
                <a:effectLst/>
              </a:rPr>
              <a:t>서울시 공원 내 운동기구 설치 현황 파일을 다운로드 하세요</a:t>
            </a:r>
            <a:r>
              <a:rPr lang="en-US" altLang="ko-KR" i="0">
                <a:solidFill>
                  <a:srgbClr val="000000"/>
                </a:solidFill>
                <a:effectLst/>
              </a:rPr>
              <a:t>(csv</a:t>
            </a:r>
            <a:r>
              <a:rPr lang="ko-KR" altLang="en-US" i="0">
                <a:solidFill>
                  <a:srgbClr val="000000"/>
                </a:solidFill>
                <a:effectLst/>
              </a:rPr>
              <a:t>파일</a:t>
            </a:r>
            <a:r>
              <a:rPr lang="en-US" altLang="ko-KR" i="0">
                <a:solidFill>
                  <a:srgbClr val="000000"/>
                </a:solidFill>
                <a:effectLst/>
              </a:rPr>
              <a:t>)</a:t>
            </a:r>
            <a:endParaRPr lang="ko-KR" altLang="en-US" i="0">
              <a:solidFill>
                <a:srgbClr val="000000"/>
              </a:solidFill>
              <a:effectLst/>
            </a:endParaRPr>
          </a:p>
        </p:txBody>
      </p:sp>
      <p:pic>
        <p:nvPicPr>
          <p:cNvPr id="10" name="그림 9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8934806-4C5D-3D41-E4D4-21836AAAF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69" y="2401180"/>
            <a:ext cx="5685183" cy="36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1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4D813-EDEC-8B4A-3029-A82965CD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공공데이터 활용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0AF14-78AB-54DD-6C19-3F2957DF4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아래 내용을 분석하여 출력하세요</a:t>
            </a:r>
            <a:endParaRPr lang="en-US" altLang="ko-KR"/>
          </a:p>
          <a:p>
            <a:r>
              <a:rPr lang="ko-KR" altLang="en-US" b="0">
                <a:effectLst/>
              </a:rPr>
              <a:t>공원별 총 운동기구 설치 수</a:t>
            </a:r>
          </a:p>
          <a:p>
            <a:r>
              <a:rPr lang="ko-KR" altLang="en-US" b="0">
                <a:effectLst/>
              </a:rPr>
              <a:t>운동기구 종류별 설치 개수</a:t>
            </a:r>
          </a:p>
          <a:p>
            <a:r>
              <a:rPr lang="ko-KR" altLang="en-US" b="0">
                <a:effectLst/>
              </a:rPr>
              <a:t>관리기관별 총 운동기구 설치 수</a:t>
            </a:r>
          </a:p>
          <a:p>
            <a:r>
              <a:rPr lang="ko-KR" altLang="en-US" b="0">
                <a:effectLst/>
              </a:rPr>
              <a:t>특정 공원 데이터 필터링</a:t>
            </a:r>
            <a:r>
              <a:rPr lang="en-US" altLang="ko-KR" b="0">
                <a:effectLst/>
              </a:rPr>
              <a:t>(</a:t>
            </a:r>
            <a:r>
              <a:rPr lang="ko-KR" altLang="en-US" b="0">
                <a:effectLst/>
              </a:rPr>
              <a:t>예</a:t>
            </a:r>
            <a:r>
              <a:rPr lang="en-US" altLang="ko-KR"/>
              <a:t>:</a:t>
            </a:r>
            <a:r>
              <a:rPr lang="ko-KR" altLang="en-US" b="0">
                <a:effectLst/>
              </a:rPr>
              <a:t>남산공원</a:t>
            </a:r>
            <a:r>
              <a:rPr lang="en-US" altLang="ko-KR" b="0">
                <a:effectLst/>
              </a:rPr>
              <a:t>(</a:t>
            </a:r>
            <a:r>
              <a:rPr lang="ko-KR" altLang="en-US" b="0">
                <a:effectLst/>
              </a:rPr>
              <a:t>회현</a:t>
            </a:r>
            <a:r>
              <a:rPr lang="en-US" altLang="ko-KR"/>
              <a:t>))</a:t>
            </a:r>
            <a:endParaRPr lang="ko-KR" altLang="en-US" b="0">
              <a:effectLst/>
            </a:endParaRPr>
          </a:p>
          <a:p>
            <a:r>
              <a:rPr lang="ko-KR" altLang="en-US" b="0">
                <a:effectLst/>
              </a:rPr>
              <a:t>특정 운동기구 종류 데이터 필터링</a:t>
            </a:r>
            <a:r>
              <a:rPr lang="en-US" altLang="ko-KR" b="0">
                <a:effectLst/>
              </a:rPr>
              <a:t>(</a:t>
            </a:r>
            <a:r>
              <a:rPr lang="ko-KR" altLang="en-US" b="0">
                <a:effectLst/>
              </a:rPr>
              <a:t>예</a:t>
            </a:r>
            <a:r>
              <a:rPr lang="en-US" altLang="ko-KR" b="0">
                <a:effectLst/>
              </a:rPr>
              <a:t>:</a:t>
            </a:r>
            <a:r>
              <a:rPr lang="ko-KR" altLang="en-US" b="0">
                <a:effectLst/>
              </a:rPr>
              <a:t>스텝사이클</a:t>
            </a:r>
            <a:r>
              <a:rPr lang="en-US" altLang="ko-KR" b="0">
                <a:effectLst/>
              </a:rPr>
              <a:t>)</a:t>
            </a:r>
            <a:endParaRPr lang="ko-KR" altLang="en-US" b="0">
              <a:effectLst/>
            </a:endParaRPr>
          </a:p>
          <a:p>
            <a:r>
              <a:rPr lang="ko-KR" altLang="en-US" b="0">
                <a:effectLst/>
              </a:rPr>
              <a:t>운동기구 수량 기준 내림차순 정렬</a:t>
            </a:r>
            <a:endParaRPr lang="en-US" altLang="ko-KR"/>
          </a:p>
          <a:p>
            <a:r>
              <a:rPr lang="en-US" altLang="ko-KR" b="0">
                <a:effectLst/>
              </a:rPr>
              <a:t>(</a:t>
            </a:r>
            <a:r>
              <a:rPr lang="ko-KR" altLang="en-US" b="0">
                <a:effectLst/>
              </a:rPr>
              <a:t>선택</a:t>
            </a:r>
            <a:r>
              <a:rPr lang="en-US" altLang="ko-KR" b="0">
                <a:effectLst/>
              </a:rPr>
              <a:t>) </a:t>
            </a:r>
            <a:r>
              <a:rPr lang="ko-KR" altLang="en-US" b="0">
                <a:effectLst/>
              </a:rPr>
              <a:t>각각 파일 저장</a:t>
            </a:r>
          </a:p>
          <a:p>
            <a:endParaRPr lang="ko-KR" altLang="en-US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F9D4B-677F-FF7A-7F22-89916BA8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14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 - </a:t>
            </a:r>
            <a:r>
              <a:rPr lang="en-US" altLang="ko-KR" dirty="0" err="1">
                <a:solidFill>
                  <a:srgbClr val="00B0F0"/>
                </a:solidFill>
              </a:rPr>
              <a:t>DataFrame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22" y="982315"/>
            <a:ext cx="7562346" cy="5558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1072879" y="1325563"/>
            <a:ext cx="360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j-ea"/>
                <a:ea typeface="+mj-ea"/>
              </a:rPr>
              <a:t>행</a:t>
            </a:r>
            <a:r>
              <a:rPr lang="en-US" altLang="ko-KR" sz="2800" dirty="0">
                <a:latin typeface="+mj-ea"/>
                <a:ea typeface="+mj-ea"/>
              </a:rPr>
              <a:t>/</a:t>
            </a:r>
            <a:r>
              <a:rPr lang="ko-KR" altLang="en-US" sz="2800" dirty="0">
                <a:latin typeface="+mj-ea"/>
                <a:ea typeface="+mj-ea"/>
              </a:rPr>
              <a:t>열 추가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76A22A-E5DF-426E-7912-8608EEA0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82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 - </a:t>
            </a:r>
            <a:r>
              <a:rPr lang="en-US" altLang="ko-KR" dirty="0" err="1">
                <a:solidFill>
                  <a:srgbClr val="00B0F0"/>
                </a:solidFill>
              </a:rPr>
              <a:t>DataFrame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042" y="2180966"/>
            <a:ext cx="8821381" cy="3715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1072878" y="1325563"/>
            <a:ext cx="4763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j-ea"/>
                <a:ea typeface="+mj-ea"/>
              </a:rPr>
              <a:t>요소 수정</a:t>
            </a:r>
            <a:r>
              <a:rPr lang="en-US" altLang="ko-KR" sz="2800" dirty="0">
                <a:latin typeface="+mj-ea"/>
                <a:ea typeface="+mj-ea"/>
              </a:rPr>
              <a:t> &amp; </a:t>
            </a:r>
            <a:r>
              <a:rPr lang="ko-KR" altLang="en-US" sz="2800" dirty="0">
                <a:latin typeface="+mj-ea"/>
                <a:ea typeface="+mj-ea"/>
              </a:rPr>
              <a:t>칼럼 변경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A717A9-0C7A-2DE9-1282-A26D4571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48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 - </a:t>
            </a:r>
            <a:r>
              <a:rPr lang="en-US" altLang="ko-KR" dirty="0" err="1">
                <a:solidFill>
                  <a:srgbClr val="00B0F0"/>
                </a:solidFill>
              </a:rPr>
              <a:t>DataFrame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35" y="1969030"/>
            <a:ext cx="6506483" cy="4753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1072878" y="1325563"/>
            <a:ext cx="4763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j-ea"/>
                <a:ea typeface="+mj-ea"/>
              </a:rPr>
              <a:t>인덱스를 칼럼으로 사용 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D33228-B4EB-7A17-F3F4-74990E5D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29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00B0F0"/>
                </a:solidFill>
              </a:rPr>
              <a:t>데이터 프레임</a:t>
            </a:r>
            <a:r>
              <a:rPr lang="en-US" altLang="ko-KR" sz="4400" dirty="0">
                <a:solidFill>
                  <a:srgbClr val="00B0F0"/>
                </a:solidFill>
              </a:rPr>
              <a:t>(</a:t>
            </a:r>
            <a:r>
              <a:rPr lang="en-US" altLang="ko-KR" sz="4400" dirty="0" err="1">
                <a:solidFill>
                  <a:srgbClr val="00B0F0"/>
                </a:solidFill>
              </a:rPr>
              <a:t>DataFrame</a:t>
            </a:r>
            <a:r>
              <a:rPr lang="en-US" altLang="ko-KR" sz="4400" dirty="0">
                <a:solidFill>
                  <a:srgbClr val="00B0F0"/>
                </a:solidFill>
              </a:rPr>
              <a:t>)</a:t>
            </a:r>
            <a:r>
              <a:rPr lang="ko-KR" altLang="en-US" sz="4400" dirty="0">
                <a:solidFill>
                  <a:srgbClr val="00B0F0"/>
                </a:solidFill>
              </a:rPr>
              <a:t> </a:t>
            </a:r>
            <a:r>
              <a:rPr lang="en-US" altLang="ko-KR" sz="4400" dirty="0">
                <a:solidFill>
                  <a:srgbClr val="00B0F0"/>
                </a:solidFill>
              </a:rPr>
              <a:t> </a:t>
            </a:r>
            <a:endParaRPr lang="ko-KR" alt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1072879" y="1325563"/>
            <a:ext cx="360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j-ea"/>
                <a:ea typeface="+mj-ea"/>
              </a:rPr>
              <a:t>열 선택 </a:t>
            </a:r>
            <a:r>
              <a:rPr lang="en-US" altLang="ko-KR" sz="2800" dirty="0">
                <a:latin typeface="+mj-ea"/>
                <a:ea typeface="+mj-ea"/>
              </a:rPr>
              <a:t>&amp; </a:t>
            </a:r>
            <a:r>
              <a:rPr lang="ko-KR" altLang="en-US" sz="2800" dirty="0">
                <a:latin typeface="+mj-ea"/>
                <a:ea typeface="+mj-ea"/>
              </a:rPr>
              <a:t>행 선택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11" y="2087318"/>
            <a:ext cx="5239481" cy="41725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55" y="2543783"/>
            <a:ext cx="5172797" cy="297221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12C115-294D-F16A-C7D6-BE64750A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84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</a:rPr>
              <a:t>데이터 프레임</a:t>
            </a:r>
            <a:r>
              <a:rPr lang="en-US" altLang="ko-KR" sz="4000" dirty="0">
                <a:solidFill>
                  <a:srgbClr val="00B0F0"/>
                </a:solidFill>
              </a:rPr>
              <a:t>(</a:t>
            </a:r>
            <a:r>
              <a:rPr lang="en-US" altLang="ko-KR" sz="4000" dirty="0" err="1">
                <a:solidFill>
                  <a:srgbClr val="00B0F0"/>
                </a:solidFill>
              </a:rPr>
              <a:t>DataFrame</a:t>
            </a:r>
            <a:r>
              <a:rPr lang="en-US" altLang="ko-KR" sz="4000" dirty="0">
                <a:solidFill>
                  <a:srgbClr val="00B0F0"/>
                </a:solidFill>
              </a:rPr>
              <a:t>)</a:t>
            </a:r>
            <a:r>
              <a:rPr lang="ko-KR" altLang="en-US" sz="4000" dirty="0">
                <a:solidFill>
                  <a:srgbClr val="00B0F0"/>
                </a:solidFill>
              </a:rPr>
              <a:t> </a:t>
            </a:r>
            <a:r>
              <a:rPr lang="en-US" altLang="ko-KR" sz="4000" dirty="0">
                <a:solidFill>
                  <a:srgbClr val="00B0F0"/>
                </a:solidFill>
              </a:rPr>
              <a:t> 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1072879" y="1325563"/>
            <a:ext cx="360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j-ea"/>
                <a:ea typeface="+mj-ea"/>
              </a:rPr>
              <a:t>특정 요소 선택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715" y="1421334"/>
            <a:ext cx="5106113" cy="48774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F0C662-36E6-0550-E77C-71F428EA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288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00B0F0"/>
                </a:solidFill>
              </a:rPr>
              <a:t>데이터 프레임</a:t>
            </a:r>
            <a:r>
              <a:rPr lang="en-US" altLang="ko-KR" sz="4400" dirty="0">
                <a:solidFill>
                  <a:srgbClr val="00B0F0"/>
                </a:solidFill>
              </a:rPr>
              <a:t>(</a:t>
            </a:r>
            <a:r>
              <a:rPr lang="en-US" altLang="ko-KR" sz="4400" dirty="0" err="1">
                <a:solidFill>
                  <a:srgbClr val="00B0F0"/>
                </a:solidFill>
              </a:rPr>
              <a:t>DataFrame</a:t>
            </a:r>
            <a:r>
              <a:rPr lang="en-US" altLang="ko-KR" sz="4400" dirty="0">
                <a:solidFill>
                  <a:srgbClr val="00B0F0"/>
                </a:solidFill>
              </a:rPr>
              <a:t>)</a:t>
            </a:r>
            <a:r>
              <a:rPr lang="ko-KR" altLang="en-US" sz="44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1072879" y="1325563"/>
            <a:ext cx="360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j-ea"/>
                <a:ea typeface="+mj-ea"/>
              </a:rPr>
              <a:t>행</a:t>
            </a:r>
            <a:r>
              <a:rPr lang="en-US" altLang="ko-KR" sz="2800" dirty="0">
                <a:latin typeface="+mj-ea"/>
                <a:ea typeface="+mj-ea"/>
              </a:rPr>
              <a:t>/</a:t>
            </a:r>
            <a:r>
              <a:rPr lang="ko-KR" altLang="en-US" sz="2800" dirty="0">
                <a:latin typeface="+mj-ea"/>
                <a:ea typeface="+mj-ea"/>
              </a:rPr>
              <a:t>열 추가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829" y="1587173"/>
            <a:ext cx="4143953" cy="462979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401F1A-97F7-06BD-DAA9-1E5A1B72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85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00B0F0"/>
                </a:solidFill>
              </a:rPr>
              <a:t>데이터 프레임</a:t>
            </a:r>
            <a:r>
              <a:rPr lang="en-US" altLang="ko-KR" sz="4400" dirty="0">
                <a:solidFill>
                  <a:srgbClr val="00B0F0"/>
                </a:solidFill>
              </a:rPr>
              <a:t>(</a:t>
            </a:r>
            <a:r>
              <a:rPr lang="en-US" altLang="ko-KR" sz="4400" dirty="0" err="1">
                <a:solidFill>
                  <a:srgbClr val="00B0F0"/>
                </a:solidFill>
              </a:rPr>
              <a:t>DataFrame</a:t>
            </a:r>
            <a:r>
              <a:rPr lang="en-US" altLang="ko-KR" sz="4400" dirty="0">
                <a:solidFill>
                  <a:srgbClr val="00B0F0"/>
                </a:solidFill>
              </a:rPr>
              <a:t>)</a:t>
            </a:r>
            <a:r>
              <a:rPr lang="ko-KR" altLang="en-US" sz="4400" dirty="0">
                <a:solidFill>
                  <a:srgbClr val="00B0F0"/>
                </a:solidFill>
              </a:rPr>
              <a:t> </a:t>
            </a:r>
            <a:r>
              <a:rPr lang="en-US" altLang="ko-KR" sz="4400" dirty="0">
                <a:solidFill>
                  <a:srgbClr val="00B0F0"/>
                </a:solidFill>
              </a:rPr>
              <a:t> </a:t>
            </a:r>
            <a:endParaRPr lang="ko-KR" alt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1072879" y="1325563"/>
            <a:ext cx="360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j-ea"/>
                <a:ea typeface="+mj-ea"/>
              </a:rPr>
              <a:t>요소 값 변경</a:t>
            </a:r>
            <a:r>
              <a:rPr lang="en-US" altLang="ko-KR" sz="2800" dirty="0">
                <a:latin typeface="+mj-ea"/>
                <a:ea typeface="+mj-ea"/>
              </a:rPr>
              <a:t>(</a:t>
            </a:r>
            <a:r>
              <a:rPr lang="ko-KR" altLang="en-US" sz="2800" dirty="0">
                <a:latin typeface="+mj-ea"/>
                <a:ea typeface="+mj-ea"/>
              </a:rPr>
              <a:t>수정</a:t>
            </a:r>
            <a:r>
              <a:rPr lang="en-US" altLang="ko-KR" sz="2800" dirty="0">
                <a:latin typeface="+mj-ea"/>
                <a:ea typeface="+mj-ea"/>
              </a:rPr>
              <a:t>)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35" y="1993566"/>
            <a:ext cx="4658711" cy="441405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5FC2ED-AA47-75FA-E3CB-DFB085DC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8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00B0F0"/>
                </a:solidFill>
              </a:rPr>
              <a:t>데이터 프레임</a:t>
            </a:r>
            <a:r>
              <a:rPr lang="en-US" altLang="ko-KR" sz="4400" dirty="0">
                <a:solidFill>
                  <a:srgbClr val="00B0F0"/>
                </a:solidFill>
              </a:rPr>
              <a:t>(</a:t>
            </a:r>
            <a:r>
              <a:rPr lang="en-US" altLang="ko-KR" sz="4400" dirty="0" err="1">
                <a:solidFill>
                  <a:srgbClr val="00B0F0"/>
                </a:solidFill>
              </a:rPr>
              <a:t>DataFrame</a:t>
            </a:r>
            <a:r>
              <a:rPr lang="en-US" altLang="ko-KR" sz="4400" dirty="0">
                <a:solidFill>
                  <a:srgbClr val="00B0F0"/>
                </a:solidFill>
              </a:rPr>
              <a:t>)</a:t>
            </a:r>
            <a:r>
              <a:rPr lang="ko-KR" altLang="en-US" sz="4400" dirty="0">
                <a:solidFill>
                  <a:srgbClr val="00B0F0"/>
                </a:solidFill>
              </a:rPr>
              <a:t> </a:t>
            </a:r>
            <a:r>
              <a:rPr lang="en-US" altLang="ko-KR" sz="4400" dirty="0">
                <a:solidFill>
                  <a:srgbClr val="00B0F0"/>
                </a:solidFill>
              </a:rPr>
              <a:t> </a:t>
            </a:r>
            <a:endParaRPr lang="ko-KR" altLang="en-US" sz="44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876937" y="1475281"/>
            <a:ext cx="811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pd.to_csv</a:t>
            </a:r>
            <a:r>
              <a:rPr lang="en-US" altLang="ko-KR" sz="2800" dirty="0">
                <a:latin typeface="+mj-ea"/>
                <a:ea typeface="+mj-ea"/>
              </a:rPr>
              <a:t>(“</a:t>
            </a:r>
            <a:r>
              <a:rPr lang="ko-KR" altLang="en-US" sz="2800" dirty="0">
                <a:latin typeface="+mj-ea"/>
                <a:ea typeface="+mj-ea"/>
              </a:rPr>
              <a:t>파일경로</a:t>
            </a:r>
            <a:r>
              <a:rPr lang="en-US" altLang="ko-KR" sz="2800" dirty="0">
                <a:latin typeface="+mj-ea"/>
                <a:ea typeface="+mj-ea"/>
              </a:rPr>
              <a:t>”)</a:t>
            </a:r>
            <a:r>
              <a:rPr lang="en-US" altLang="ko-KR" sz="2800" dirty="0">
                <a:latin typeface="+mn-ea"/>
              </a:rPr>
              <a:t>  : .csv </a:t>
            </a:r>
            <a:r>
              <a:rPr lang="ko-KR" altLang="en-US" sz="2800" dirty="0">
                <a:latin typeface="+mn-ea"/>
              </a:rPr>
              <a:t>파일 쓰기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61B81-C482-A655-A741-2E6ADDF37D2C}"/>
              </a:ext>
            </a:extLst>
          </p:cNvPr>
          <p:cNvSpPr txBox="1"/>
          <p:nvPr/>
        </p:nvSpPr>
        <p:spPr>
          <a:xfrm>
            <a:off x="876936" y="2232987"/>
            <a:ext cx="9890452" cy="97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CSV(영어: </a:t>
            </a:r>
            <a:r>
              <a:rPr lang="ko-KR" altLang="en-US" sz="2000" dirty="0" err="1"/>
              <a:t>comma-separated</a:t>
            </a:r>
            <a:r>
              <a:rPr lang="ko-KR" altLang="en-US" sz="2000" dirty="0"/>
              <a:t> </a:t>
            </a:r>
            <a:r>
              <a:rPr lang="ko-KR" altLang="en-US" sz="2000" dirty="0" err="1"/>
              <a:t>values</a:t>
            </a:r>
            <a:r>
              <a:rPr lang="ko-KR" altLang="en-US" sz="2000" dirty="0"/>
              <a:t>)는 몇 가지 필드를 쉼표(,)로 구분한 텍스트 데이터 및 텍스트 파일이다.  확장자는 . </a:t>
            </a:r>
            <a:r>
              <a:rPr lang="ko-KR" altLang="en-US" sz="2000" dirty="0" err="1"/>
              <a:t>csv이며</a:t>
            </a:r>
            <a:r>
              <a:rPr lang="ko-KR" altLang="en-US" sz="2000" dirty="0"/>
              <a:t> MIME 형식은 </a:t>
            </a:r>
            <a:r>
              <a:rPr lang="ko-KR" altLang="en-US" sz="2000" dirty="0" err="1"/>
              <a:t>text</a:t>
            </a:r>
            <a:r>
              <a:rPr lang="ko-KR" altLang="en-US" sz="2000" dirty="0"/>
              <a:t>/</a:t>
            </a:r>
            <a:r>
              <a:rPr lang="ko-KR" altLang="en-US" sz="2000" dirty="0" err="1"/>
              <a:t>csv이다</a:t>
            </a:r>
            <a:r>
              <a:rPr lang="ko-KR" altLang="en-US" sz="20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CC3429-C012-8C91-6D89-D0698A40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8" y="3429000"/>
            <a:ext cx="6584148" cy="270155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7A5EFF-10A1-B864-B535-85C6F46F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2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A2288-AA44-6CA3-2650-7F54C23F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29D5E-DC9F-A6D8-ADB9-A84ABB41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데이터 처리 및 변환</a:t>
            </a:r>
            <a:endParaRPr lang="en-US" altLang="ko-KR" dirty="0"/>
          </a:p>
          <a:p>
            <a:pPr lvl="1"/>
            <a:r>
              <a:rPr lang="ko-KR" altLang="en-US" dirty="0"/>
              <a:t>데이터 필터링</a:t>
            </a:r>
            <a:r>
              <a:rPr lang="en-US" altLang="ko-KR" dirty="0"/>
              <a:t>, </a:t>
            </a:r>
            <a:r>
              <a:rPr lang="ko-KR" altLang="en-US" dirty="0"/>
              <a:t>선택</a:t>
            </a:r>
            <a:r>
              <a:rPr lang="en-US" altLang="ko-KR" dirty="0"/>
              <a:t>, </a:t>
            </a:r>
            <a:r>
              <a:rPr lang="ko-KR" altLang="en-US" dirty="0"/>
              <a:t>정렬</a:t>
            </a:r>
          </a:p>
          <a:p>
            <a:pPr lvl="1"/>
            <a:r>
              <a:rPr lang="ko-KR" altLang="en-US" dirty="0" err="1"/>
              <a:t>결측값</a:t>
            </a:r>
            <a:r>
              <a:rPr lang="ko-KR" altLang="en-US" dirty="0"/>
              <a:t> 처리 </a:t>
            </a:r>
            <a:r>
              <a:rPr lang="en-US" altLang="ko-KR" dirty="0"/>
              <a:t>(</a:t>
            </a:r>
            <a:r>
              <a:rPr lang="en" altLang="ko-KR" dirty="0" err="1"/>
              <a:t>NaN</a:t>
            </a:r>
            <a:r>
              <a:rPr lang="en" altLang="ko-KR" dirty="0"/>
              <a:t> </a:t>
            </a:r>
            <a:r>
              <a:rPr lang="ko-KR" altLang="en-US" dirty="0"/>
              <a:t>데이터 채우기</a:t>
            </a:r>
            <a:r>
              <a:rPr lang="en-US" altLang="ko-KR" dirty="0"/>
              <a:t>, </a:t>
            </a:r>
            <a:r>
              <a:rPr lang="ko-KR" altLang="en-US" dirty="0"/>
              <a:t>제거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유연한 데이터 입출력</a:t>
            </a:r>
            <a:endParaRPr lang="en-US" altLang="ko-KR" dirty="0"/>
          </a:p>
          <a:p>
            <a:pPr lvl="1"/>
            <a:r>
              <a:rPr lang="en" altLang="ko-KR" dirty="0"/>
              <a:t>CSV, Excel, SQL, JSON, HTML </a:t>
            </a:r>
            <a:r>
              <a:rPr lang="ko-KR" altLang="en-US" dirty="0"/>
              <a:t>등 다양한 파일 포맷 지원</a:t>
            </a:r>
          </a:p>
          <a:p>
            <a:pPr lvl="1"/>
            <a:r>
              <a:rPr lang="ko-KR" altLang="en-US" dirty="0"/>
              <a:t>데이터를 읽고 저장하는 함수 제공</a:t>
            </a:r>
          </a:p>
          <a:p>
            <a:r>
              <a:rPr lang="ko-KR" altLang="en-US" dirty="0"/>
              <a:t>강력한 연산 및 분석 기능</a:t>
            </a:r>
            <a:endParaRPr lang="en-US" altLang="ko-KR" dirty="0"/>
          </a:p>
          <a:p>
            <a:pPr lvl="1"/>
            <a:r>
              <a:rPr lang="ko-KR" altLang="en-US" dirty="0"/>
              <a:t>통계 계산 </a:t>
            </a:r>
            <a:r>
              <a:rPr lang="en-US" altLang="ko-KR" dirty="0"/>
              <a:t>(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중간값 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그룹화</a:t>
            </a:r>
            <a:r>
              <a:rPr lang="en-US" altLang="ko-KR" dirty="0"/>
              <a:t>(</a:t>
            </a:r>
            <a:r>
              <a:rPr lang="en" altLang="ko-KR" dirty="0" err="1"/>
              <a:t>groupby</a:t>
            </a:r>
            <a:r>
              <a:rPr lang="en" altLang="ko-KR" dirty="0"/>
              <a:t>) </a:t>
            </a:r>
            <a:r>
              <a:rPr lang="ko-KR" altLang="en-US" dirty="0"/>
              <a:t>및 집계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2900EE-49E0-B5FC-B270-83DBAA9C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79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876937" y="1475281"/>
            <a:ext cx="811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pd.read_csv</a:t>
            </a:r>
            <a:r>
              <a:rPr lang="en-US" altLang="ko-KR" sz="2800" dirty="0">
                <a:latin typeface="+mj-ea"/>
                <a:ea typeface="+mj-ea"/>
              </a:rPr>
              <a:t>(“</a:t>
            </a:r>
            <a:r>
              <a:rPr lang="ko-KR" altLang="en-US" sz="2800" dirty="0">
                <a:latin typeface="+mj-ea"/>
                <a:ea typeface="+mj-ea"/>
              </a:rPr>
              <a:t>파일경로</a:t>
            </a:r>
            <a:r>
              <a:rPr lang="en-US" altLang="ko-KR" sz="2800" dirty="0">
                <a:latin typeface="+mj-ea"/>
                <a:ea typeface="+mj-ea"/>
              </a:rPr>
              <a:t>”)</a:t>
            </a:r>
            <a:r>
              <a:rPr lang="en-US" altLang="ko-KR" sz="2800" dirty="0">
                <a:latin typeface="+mn-ea"/>
              </a:rPr>
              <a:t>  : .csv </a:t>
            </a:r>
            <a:r>
              <a:rPr lang="ko-KR" altLang="en-US" sz="2800" dirty="0">
                <a:latin typeface="+mn-ea"/>
              </a:rPr>
              <a:t>파일 읽기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8F471-CBCB-78C1-EC7D-9FE43891C6D2}"/>
              </a:ext>
            </a:extLst>
          </p:cNvPr>
          <p:cNvSpPr txBox="1"/>
          <p:nvPr/>
        </p:nvSpPr>
        <p:spPr>
          <a:xfrm flipH="1">
            <a:off x="876937" y="2056759"/>
            <a:ext cx="1010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pd.read_csv</a:t>
            </a:r>
            <a:r>
              <a:rPr lang="en-US" altLang="ko-KR" sz="2400" dirty="0">
                <a:latin typeface="+mj-ea"/>
                <a:ea typeface="+mj-ea"/>
              </a:rPr>
              <a:t>(“</a:t>
            </a:r>
            <a:r>
              <a:rPr lang="ko-KR" altLang="en-US" sz="2400" dirty="0">
                <a:latin typeface="+mj-ea"/>
                <a:ea typeface="+mj-ea"/>
              </a:rPr>
              <a:t>파일경로</a:t>
            </a:r>
            <a:r>
              <a:rPr lang="en-US" altLang="ko-KR" sz="2400" dirty="0">
                <a:latin typeface="+mj-ea"/>
                <a:ea typeface="+mj-ea"/>
              </a:rPr>
              <a:t>”,  </a:t>
            </a:r>
            <a:r>
              <a:rPr lang="en-US" altLang="ko-KR" sz="2400" dirty="0" err="1">
                <a:latin typeface="+mj-ea"/>
                <a:ea typeface="+mj-ea"/>
              </a:rPr>
              <a:t>index_col</a:t>
            </a:r>
            <a:r>
              <a:rPr lang="en-US" altLang="ko-KR" sz="2400" dirty="0">
                <a:latin typeface="+mj-ea"/>
                <a:ea typeface="+mj-ea"/>
              </a:rPr>
              <a:t> = 0)</a:t>
            </a:r>
            <a:r>
              <a:rPr lang="en-US" altLang="ko-KR" sz="2400" dirty="0">
                <a:latin typeface="+mn-ea"/>
              </a:rPr>
              <a:t> -&gt; </a:t>
            </a:r>
            <a:r>
              <a:rPr lang="en-US" altLang="ko-KR" sz="2400" dirty="0" err="1">
                <a:latin typeface="+mn-ea"/>
              </a:rPr>
              <a:t>index_col</a:t>
            </a:r>
            <a:r>
              <a:rPr lang="en-US" altLang="ko-KR" sz="2400" dirty="0">
                <a:latin typeface="+mn-ea"/>
              </a:rPr>
              <a:t>=0</a:t>
            </a:r>
            <a:r>
              <a:rPr lang="ko-KR" altLang="en-US" sz="2400" dirty="0">
                <a:latin typeface="+mn-ea"/>
              </a:rPr>
              <a:t>은 기본 인덱스 삭제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246B8E-FECF-6CD5-1AD4-4750808C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36" y="2894823"/>
            <a:ext cx="5771442" cy="30579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8BEA3E-EBCA-7368-F006-3B795079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083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1072879" y="1325563"/>
            <a:ext cx="360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j-ea"/>
                <a:ea typeface="+mj-ea"/>
              </a:rPr>
              <a:t>학원 시간표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634" y="2200668"/>
            <a:ext cx="4078210" cy="38553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925828-460C-E353-F99D-B1DAC23FB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878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73" y="2098541"/>
            <a:ext cx="7945629" cy="3762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1072879" y="1325563"/>
            <a:ext cx="360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j-ea"/>
                <a:ea typeface="+mj-ea"/>
              </a:rPr>
              <a:t>학원 시간표</a:t>
            </a:r>
            <a:endParaRPr lang="ko-KR" altLang="en-US" sz="2800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54DC31-46CA-CB83-3491-75BF2602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2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42" y="2109328"/>
            <a:ext cx="7899092" cy="3496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1072879" y="1325563"/>
            <a:ext cx="360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+mj-ea"/>
                <a:ea typeface="+mj-ea"/>
              </a:rPr>
              <a:t>학원 시간표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139944-675C-7FEA-8FE3-14CAD5B6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46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FCCAC-50CC-0054-7244-275A0EB5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. Pandas Exercise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FA87F-C0B9-5A58-F5B1-F8759B6AC9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ko-KR" altLang="en-US" dirty="0">
                <a:hlinkClick r:id="rId3"/>
              </a:rPr>
              <a:t>https://www.kaggle.com/learn/pandas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위 링크에서 </a:t>
            </a:r>
            <a:r>
              <a:rPr lang="en-US" altLang="ko-KR" dirty="0"/>
              <a:t>Creating, Reading and Writing</a:t>
            </a:r>
            <a:r>
              <a:rPr lang="ko-KR" altLang="en-US" dirty="0"/>
              <a:t>의 </a:t>
            </a:r>
            <a:r>
              <a:rPr lang="en-US" altLang="ko-KR" dirty="0"/>
              <a:t>exercise </a:t>
            </a:r>
            <a:r>
              <a:rPr lang="ko-KR" altLang="en-US" dirty="0"/>
              <a:t>풀어보기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모든 문제를 해결 후 아래 캡처 화면 댓글로 올리기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B787A0-1560-CE74-7696-173841243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27" y="4722552"/>
            <a:ext cx="8643984" cy="177032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76A1B1-622E-90BE-1A4B-88659966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201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3F197-F027-E2E8-63FF-E97D86346BC8}"/>
              </a:ext>
            </a:extLst>
          </p:cNvPr>
          <p:cNvSpPr txBox="1"/>
          <p:nvPr/>
        </p:nvSpPr>
        <p:spPr>
          <a:xfrm>
            <a:off x="838200" y="1690688"/>
            <a:ext cx="6094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  <a:hlinkClick r:id="rId2"/>
              </a:rPr>
              <a:t>https://www.kaggle.com/learn/pandas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ADA304-E787-58D9-EEE5-39A77B7D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37019"/>
            <a:ext cx="10643338" cy="761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1C268F-BEAE-766A-A5E7-F6D68AB2769D}"/>
              </a:ext>
            </a:extLst>
          </p:cNvPr>
          <p:cNvSpPr txBox="1"/>
          <p:nvPr/>
        </p:nvSpPr>
        <p:spPr>
          <a:xfrm>
            <a:off x="5549203" y="16458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&gt;  Creating, Reading and Writing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838200" y="3050194"/>
            <a:ext cx="5593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read_csv</a:t>
            </a:r>
            <a:r>
              <a:rPr lang="en-US" altLang="ko-KR" sz="2800" dirty="0">
                <a:latin typeface="+mj-ea"/>
                <a:ea typeface="+mj-ea"/>
              </a:rPr>
              <a:t>()</a:t>
            </a:r>
            <a:r>
              <a:rPr lang="en-US" altLang="ko-KR" sz="2800" dirty="0">
                <a:latin typeface="+mn-ea"/>
              </a:rPr>
              <a:t>  : .csv </a:t>
            </a:r>
            <a:r>
              <a:rPr lang="ko-KR" altLang="en-US" sz="2800" dirty="0">
                <a:latin typeface="+mn-ea"/>
              </a:rPr>
              <a:t>확장자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파일 읽기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DF8F9D-7E9F-F02B-7F66-78A28480D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480"/>
          <a:stretch/>
        </p:blipFill>
        <p:spPr>
          <a:xfrm>
            <a:off x="901001" y="3821841"/>
            <a:ext cx="3027902" cy="511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18BC39-71AC-0E04-5D37-ADD20830A86C}"/>
              </a:ext>
            </a:extLst>
          </p:cNvPr>
          <p:cNvSpPr txBox="1"/>
          <p:nvPr/>
        </p:nvSpPr>
        <p:spPr>
          <a:xfrm flipH="1">
            <a:off x="901001" y="4302810"/>
            <a:ext cx="7097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.shape</a:t>
            </a:r>
            <a:r>
              <a:rPr lang="en-US" altLang="ko-KR" sz="2800" dirty="0">
                <a:latin typeface="+mn-ea"/>
              </a:rPr>
              <a:t>  : </a:t>
            </a:r>
            <a:r>
              <a:rPr lang="ko-KR" altLang="en-US" sz="2800" dirty="0">
                <a:latin typeface="+mn-ea"/>
              </a:rPr>
              <a:t>데이터 프레임 모양 확인 </a:t>
            </a:r>
            <a:r>
              <a:rPr lang="en-US" altLang="ko-KR" sz="2800" dirty="0">
                <a:latin typeface="+mn-ea"/>
              </a:rPr>
              <a:t>(</a:t>
            </a:r>
            <a:r>
              <a:rPr lang="ko-KR" altLang="en-US" sz="2800" dirty="0">
                <a:latin typeface="+mn-ea"/>
              </a:rPr>
              <a:t>행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열</a:t>
            </a:r>
            <a:r>
              <a:rPr lang="en-US" altLang="ko-KR" sz="2800" dirty="0">
                <a:latin typeface="+mn-ea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DB755FF-CD29-3FE7-645E-4A79C1FFA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01" y="5212179"/>
            <a:ext cx="5710814" cy="3903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20EC1F-5602-4002-147B-D513BE912AEF}"/>
              </a:ext>
            </a:extLst>
          </p:cNvPr>
          <p:cNvSpPr txBox="1"/>
          <p:nvPr/>
        </p:nvSpPr>
        <p:spPr>
          <a:xfrm flipH="1">
            <a:off x="901001" y="5602539"/>
            <a:ext cx="7097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None</a:t>
            </a:r>
            <a:r>
              <a:rPr lang="ko-KR" altLang="en-US" sz="2800" dirty="0">
                <a:latin typeface="+mn-ea"/>
              </a:rPr>
              <a:t>으로 설정할 경우</a:t>
            </a:r>
            <a:r>
              <a:rPr lang="en-US" altLang="ko-KR" sz="2800" dirty="0">
                <a:latin typeface="+mn-ea"/>
              </a:rPr>
              <a:t>,</a:t>
            </a:r>
            <a:r>
              <a:rPr lang="ko-KR" altLang="en-US" sz="2800" dirty="0">
                <a:latin typeface="+mn-ea"/>
              </a:rPr>
              <a:t> 제한 없이 출력</a:t>
            </a:r>
            <a:endParaRPr lang="en-US" altLang="ko-KR" sz="2800" dirty="0"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D518B6-9AC9-9EC9-8240-23A9AD2B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167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18F68B-E3B3-7CBC-ED17-C987A92C5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7" y="1990359"/>
            <a:ext cx="6813034" cy="395324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62E8BE-18B9-573F-7A56-410009F7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01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A9CC7C-52E6-3CA1-A933-1B6F426C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06" y="2324344"/>
            <a:ext cx="7105112" cy="3462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AB913D-71FD-BB21-F635-12BB939C3D49}"/>
              </a:ext>
            </a:extLst>
          </p:cNvPr>
          <p:cNvSpPr txBox="1"/>
          <p:nvPr/>
        </p:nvSpPr>
        <p:spPr>
          <a:xfrm flipH="1">
            <a:off x="876937" y="1475281"/>
            <a:ext cx="811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pd.set_index</a:t>
            </a:r>
            <a:r>
              <a:rPr lang="en-US" altLang="ko-KR" sz="2800" dirty="0">
                <a:latin typeface="+mj-ea"/>
                <a:ea typeface="+mj-ea"/>
              </a:rPr>
              <a:t>(“</a:t>
            </a:r>
            <a:r>
              <a:rPr lang="ko-KR" altLang="en-US" sz="2800" dirty="0">
                <a:latin typeface="+mj-ea"/>
                <a:ea typeface="+mj-ea"/>
              </a:rPr>
              <a:t>칼럼이름</a:t>
            </a:r>
            <a:r>
              <a:rPr lang="en-US" altLang="ko-KR" sz="2800" dirty="0">
                <a:latin typeface="+mj-ea"/>
                <a:ea typeface="+mj-ea"/>
              </a:rPr>
              <a:t>”)</a:t>
            </a:r>
            <a:r>
              <a:rPr lang="en-US" altLang="ko-KR" sz="2800" dirty="0">
                <a:latin typeface="+mn-ea"/>
              </a:rPr>
              <a:t>  : </a:t>
            </a:r>
            <a:r>
              <a:rPr lang="ko-KR" altLang="en-US" sz="2800" dirty="0">
                <a:latin typeface="+mn-ea"/>
              </a:rPr>
              <a:t>칼럼이름으로 인덱스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F0E0A7-53A1-367B-EE32-532664CFD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657" y="2324344"/>
            <a:ext cx="3367037" cy="35101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BBB41F-6304-4450-E336-7A2EE937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857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FCCAC-50CC-0054-7244-275A0EB5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. Pandas Exercise2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FA87F-C0B9-5A58-F5B1-F8759B6AC9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27936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ko-KR" altLang="en-US" dirty="0">
                <a:hlinkClick r:id="rId3"/>
              </a:rPr>
              <a:t>https://www.kaggle.com/learn/pandas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위 링크에서 </a:t>
            </a:r>
            <a:r>
              <a:rPr lang="en-US" altLang="ko-KR" dirty="0"/>
              <a:t>Indexing, Selecting &amp; Assigning</a:t>
            </a:r>
            <a:r>
              <a:rPr lang="ko-KR" altLang="en-US" dirty="0"/>
              <a:t>의 </a:t>
            </a:r>
            <a:r>
              <a:rPr lang="en-US" altLang="ko-KR" dirty="0"/>
              <a:t>exercise </a:t>
            </a:r>
            <a:r>
              <a:rPr lang="ko-KR" altLang="en-US" dirty="0"/>
              <a:t>풀어보기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모든 문제를 해결 후 앞 실습과 같이 캡처 화면 댓글로 올리기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6937FB-9C9D-C992-3CCD-A124EC00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131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Pandas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3F197-F027-E2E8-63FF-E97D86346BC8}"/>
              </a:ext>
            </a:extLst>
          </p:cNvPr>
          <p:cNvSpPr txBox="1"/>
          <p:nvPr/>
        </p:nvSpPr>
        <p:spPr>
          <a:xfrm>
            <a:off x="838200" y="1690688"/>
            <a:ext cx="6094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  <a:hlinkClick r:id="rId2"/>
              </a:rPr>
              <a:t>https://www.kaggle.com/learn/pandas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C268F-BEAE-766A-A5E7-F6D68AB2769D}"/>
              </a:ext>
            </a:extLst>
          </p:cNvPr>
          <p:cNvSpPr txBox="1"/>
          <p:nvPr/>
        </p:nvSpPr>
        <p:spPr>
          <a:xfrm>
            <a:off x="5549203" y="164582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&gt;  </a:t>
            </a:r>
            <a:r>
              <a:rPr lang="en-US" altLang="ko-KR" sz="2400" b="1" i="0" dirty="0">
                <a:solidFill>
                  <a:srgbClr val="202124"/>
                </a:solidFill>
                <a:effectLst/>
                <a:latin typeface="G마켓 산스 TTF Medium" panose="02000000000000000000" pitchFamily="2" charset="-127"/>
              </a:rPr>
              <a:t>Indexing, Selecting &amp; Assigning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D26C5-0A87-7685-B9A4-9EBE79E5383F}"/>
              </a:ext>
            </a:extLst>
          </p:cNvPr>
          <p:cNvSpPr txBox="1"/>
          <p:nvPr/>
        </p:nvSpPr>
        <p:spPr>
          <a:xfrm flipH="1">
            <a:off x="838200" y="2398574"/>
            <a:ext cx="10677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dataframe</a:t>
            </a:r>
            <a:r>
              <a:rPr lang="en-US" altLang="ko-KR" sz="2800" dirty="0">
                <a:latin typeface="+mj-ea"/>
                <a:ea typeface="+mj-ea"/>
              </a:rPr>
              <a:t>[‘</a:t>
            </a:r>
            <a:r>
              <a:rPr lang="ko-KR" altLang="en-US" sz="2800" dirty="0">
                <a:latin typeface="+mj-ea"/>
                <a:ea typeface="+mj-ea"/>
              </a:rPr>
              <a:t>컬럼명</a:t>
            </a:r>
            <a:r>
              <a:rPr lang="en-US" altLang="ko-KR" sz="2800" dirty="0">
                <a:latin typeface="+mj-ea"/>
                <a:ea typeface="+mj-ea"/>
              </a:rPr>
              <a:t>’] </a:t>
            </a:r>
            <a:r>
              <a:rPr lang="en-US" altLang="ko-KR" sz="2800" dirty="0">
                <a:latin typeface="+mn-ea"/>
              </a:rPr>
              <a:t>: </a:t>
            </a:r>
            <a:r>
              <a:rPr lang="ko-KR" altLang="en-US" sz="2800" dirty="0">
                <a:latin typeface="+mn-ea"/>
              </a:rPr>
              <a:t>데이터 프레임에서 해당 컬럼만 </a:t>
            </a:r>
            <a:r>
              <a:rPr lang="en-US" altLang="ko-KR" sz="2800" dirty="0">
                <a:latin typeface="+mn-ea"/>
              </a:rPr>
              <a:t>select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EAF914-6D7A-49A0-A7D3-BBD3746FB7B9}"/>
              </a:ext>
            </a:extLst>
          </p:cNvPr>
          <p:cNvSpPr txBox="1"/>
          <p:nvPr/>
        </p:nvSpPr>
        <p:spPr>
          <a:xfrm>
            <a:off x="838200" y="3212882"/>
            <a:ext cx="1109924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.</a:t>
            </a:r>
            <a:r>
              <a:rPr lang="en-US" altLang="ko-KR" sz="2800" dirty="0" err="1">
                <a:latin typeface="+mj-ea"/>
                <a:ea typeface="+mj-ea"/>
              </a:rPr>
              <a:t>iloc</a:t>
            </a:r>
            <a:r>
              <a:rPr lang="en-US" altLang="ko-KR" sz="2800" dirty="0">
                <a:latin typeface="+mj-ea"/>
                <a:ea typeface="+mj-ea"/>
              </a:rPr>
              <a:t>[] </a:t>
            </a:r>
            <a:r>
              <a:rPr lang="en-US" altLang="ko-KR" sz="2800" dirty="0"/>
              <a:t>: index</a:t>
            </a:r>
            <a:r>
              <a:rPr lang="ko-KR" altLang="en-US" sz="2800" dirty="0"/>
              <a:t>를 활용해 </a:t>
            </a:r>
            <a:r>
              <a:rPr lang="en-US" altLang="ko-KR" sz="2800" dirty="0"/>
              <a:t>location</a:t>
            </a:r>
            <a:r>
              <a:rPr lang="ko-KR" altLang="en-US" sz="2800" dirty="0"/>
              <a:t>을</a:t>
            </a:r>
            <a:r>
              <a:rPr lang="en-US" altLang="ko-KR" sz="2800" dirty="0"/>
              <a:t> </a:t>
            </a:r>
            <a:r>
              <a:rPr lang="ko-KR" altLang="en-US" sz="2800" dirty="0"/>
              <a:t>지정하는 방법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/>
              <a:t>ex ) </a:t>
            </a:r>
            <a:r>
              <a:rPr lang="en-US" altLang="ko-KR" sz="2800" dirty="0" err="1"/>
              <a:t>dataframe.iloc</a:t>
            </a:r>
            <a:r>
              <a:rPr lang="en-US" altLang="ko-KR" sz="2800" dirty="0"/>
              <a:t>[</a:t>
            </a:r>
            <a:r>
              <a:rPr lang="en-US" altLang="ko-KR" sz="2800" dirty="0" err="1"/>
              <a:t>row_index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column_index</a:t>
            </a:r>
            <a:r>
              <a:rPr lang="en-US" altLang="ko-KR" sz="2800" dirty="0"/>
              <a:t>]</a:t>
            </a:r>
          </a:p>
          <a:p>
            <a:r>
              <a:rPr lang="en-US" altLang="ko-KR" sz="2800" dirty="0"/>
              <a:t>	(0:10) </a:t>
            </a:r>
            <a:r>
              <a:rPr lang="ko-KR" altLang="en-US" sz="2800" dirty="0"/>
              <a:t>이라고 </a:t>
            </a:r>
            <a:r>
              <a:rPr lang="ko-KR" altLang="en-US" sz="2800" dirty="0" err="1"/>
              <a:t>지정했을때</a:t>
            </a:r>
            <a:r>
              <a:rPr lang="ko-KR" altLang="en-US" sz="2800" dirty="0"/>
              <a:t> 마지막 </a:t>
            </a:r>
            <a:r>
              <a:rPr lang="en-US" altLang="ko-KR" sz="2800" dirty="0"/>
              <a:t>10</a:t>
            </a:r>
            <a:r>
              <a:rPr lang="ko-KR" altLang="en-US" sz="2800" dirty="0"/>
              <a:t>이 포함되지 않음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>
                <a:latin typeface="+mj-ea"/>
                <a:ea typeface="+mj-ea"/>
              </a:rPr>
              <a:t>.loc[] </a:t>
            </a:r>
            <a:r>
              <a:rPr lang="en-US" altLang="ko-KR" sz="2800" dirty="0"/>
              <a:t>:</a:t>
            </a:r>
            <a:r>
              <a:rPr lang="ko-KR" altLang="en-US" sz="2800" dirty="0"/>
              <a:t> </a:t>
            </a:r>
            <a:r>
              <a:rPr lang="en-US" altLang="ko-KR" sz="2800" dirty="0"/>
              <a:t>index </a:t>
            </a:r>
            <a:r>
              <a:rPr lang="ko-KR" altLang="en-US" sz="2800" dirty="0"/>
              <a:t>및 </a:t>
            </a:r>
            <a:r>
              <a:rPr lang="en-US" altLang="ko-KR" sz="2800" dirty="0" err="1"/>
              <a:t>colum</a:t>
            </a:r>
            <a:r>
              <a:rPr lang="ko-KR" altLang="en-US" sz="2800" dirty="0"/>
              <a:t>명을 통해 </a:t>
            </a:r>
            <a:r>
              <a:rPr lang="en-US" altLang="ko-KR" sz="2800" dirty="0"/>
              <a:t>location</a:t>
            </a:r>
            <a:r>
              <a:rPr lang="ko-KR" altLang="en-US" sz="2800" dirty="0"/>
              <a:t>을 지정하는 방법</a:t>
            </a:r>
            <a:r>
              <a:rPr lang="en-US" altLang="ko-KR" sz="2800" dirty="0"/>
              <a:t>. </a:t>
            </a:r>
          </a:p>
          <a:p>
            <a:r>
              <a:rPr lang="en-US" altLang="ko-KR" sz="2800" dirty="0"/>
              <a:t>Ex ) </a:t>
            </a:r>
            <a:r>
              <a:rPr lang="en-US" altLang="ko-KR" sz="2800" dirty="0" err="1"/>
              <a:t>dataframe.loc</a:t>
            </a:r>
            <a:r>
              <a:rPr lang="en-US" altLang="ko-KR" sz="2800" dirty="0"/>
              <a:t>[</a:t>
            </a:r>
            <a:r>
              <a:rPr lang="en-US" altLang="ko-KR" sz="2800" dirty="0" err="1"/>
              <a:t>index_name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column_name</a:t>
            </a:r>
            <a:r>
              <a:rPr lang="en-US" altLang="ko-KR" sz="2800" dirty="0"/>
              <a:t>]</a:t>
            </a:r>
          </a:p>
          <a:p>
            <a:r>
              <a:rPr lang="en-US" altLang="ko-KR" sz="2800" dirty="0"/>
              <a:t>	(0:10)</a:t>
            </a:r>
            <a:r>
              <a:rPr lang="ko-KR" altLang="en-US" sz="2800" dirty="0"/>
              <a:t> 이라고 </a:t>
            </a:r>
            <a:r>
              <a:rPr lang="ko-KR" altLang="en-US" sz="2800" dirty="0" err="1"/>
              <a:t>지정했을때</a:t>
            </a:r>
            <a:r>
              <a:rPr lang="ko-KR" altLang="en-US" sz="2800" dirty="0"/>
              <a:t> 마지막 </a:t>
            </a:r>
            <a:r>
              <a:rPr lang="en-US" altLang="ko-KR" sz="2800" dirty="0"/>
              <a:t>10</a:t>
            </a:r>
            <a:r>
              <a:rPr lang="ko-KR" altLang="en-US" sz="2800" dirty="0"/>
              <a:t>이 포함됨</a:t>
            </a:r>
            <a:endParaRPr lang="en-US" altLang="ko-KR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1CA94A-B3B6-D172-CB2F-757C43EE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14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3B0F20-205A-D889-2A5E-746618C4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0" y="2550918"/>
            <a:ext cx="112299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Series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ABF6D-2958-2396-3E84-34587C3C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362620"/>
          </a:xfrm>
        </p:spPr>
        <p:txBody>
          <a:bodyPr>
            <a:normAutofit/>
          </a:bodyPr>
          <a:lstStyle/>
          <a:p>
            <a:r>
              <a:rPr lang="en-US" altLang="ko-KR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Series</a:t>
            </a:r>
            <a:r>
              <a:rPr lang="ko-KR" alt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데이터가 순차적으로 나열된 </a:t>
            </a:r>
            <a:r>
              <a:rPr lang="en-US" altLang="ko-KR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lang="ko-KR" altLang="en-US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배열의 형태</a:t>
            </a:r>
            <a:endParaRPr lang="en-US" altLang="ko-KR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기본적으로 숫자형 인덱스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(0, 1, 2, ...)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제공되지만</a:t>
            </a:r>
            <a:r>
              <a:rPr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커스텀 인덱스를 설정할 수도 있음</a:t>
            </a:r>
            <a:endParaRPr lang="en-US" altLang="ko-KR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0" indent="0" algn="l">
              <a:buNone/>
            </a:pPr>
            <a:endParaRPr lang="ko-KR" altLang="en-US" b="0" i="0" dirty="0">
              <a:effectLst/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00A47-2845-B6CB-8B12-BD4AF4D7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1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27363" y="1042479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+mn-ea"/>
              </a:rPr>
              <a:t>NAVER </a:t>
            </a:r>
            <a:r>
              <a:rPr lang="ko-KR" altLang="en-US" sz="2400" dirty="0">
                <a:latin typeface="+mn-ea"/>
              </a:rPr>
              <a:t>개발자 센터에서 애플리케이션 등록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5975" y="1924910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</a:rPr>
              <a:t>네이버 개발자 센터 검색</a:t>
            </a:r>
            <a:r>
              <a:rPr lang="en-US" altLang="ko-KR" sz="2000" dirty="0">
                <a:solidFill>
                  <a:srgbClr val="7030A0"/>
                </a:solidFill>
              </a:rPr>
              <a:t>&gt; </a:t>
            </a:r>
            <a:r>
              <a:rPr lang="ko-KR" altLang="en-US" sz="2000" dirty="0">
                <a:solidFill>
                  <a:srgbClr val="7030A0"/>
                </a:solidFill>
              </a:rPr>
              <a:t>서비스</a:t>
            </a:r>
            <a:r>
              <a:rPr lang="en-US" altLang="ko-KR" sz="2000" dirty="0">
                <a:solidFill>
                  <a:srgbClr val="7030A0"/>
                </a:solidFill>
              </a:rPr>
              <a:t> API &gt; </a:t>
            </a:r>
            <a:r>
              <a:rPr lang="ko-KR" altLang="en-US" sz="2000" dirty="0">
                <a:solidFill>
                  <a:srgbClr val="7030A0"/>
                </a:solidFill>
              </a:rPr>
              <a:t>오픈 </a:t>
            </a:r>
            <a:r>
              <a:rPr lang="en-US" altLang="ko-KR" sz="2000" dirty="0">
                <a:solidFill>
                  <a:srgbClr val="7030A0"/>
                </a:solidFill>
              </a:rPr>
              <a:t>API </a:t>
            </a:r>
            <a:r>
              <a:rPr lang="ko-KR" altLang="en-US" sz="2000" dirty="0">
                <a:solidFill>
                  <a:srgbClr val="7030A0"/>
                </a:solidFill>
              </a:rPr>
              <a:t>이용신청</a:t>
            </a:r>
            <a:r>
              <a:rPr lang="en-US" altLang="ko-KR" sz="2000" dirty="0">
                <a:solidFill>
                  <a:srgbClr val="7030A0"/>
                </a:solidFill>
              </a:rPr>
              <a:t> 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98" y="2611839"/>
            <a:ext cx="5817064" cy="356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4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27363" y="1015811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+mn-ea"/>
              </a:rPr>
              <a:t>NAVER </a:t>
            </a:r>
            <a:r>
              <a:rPr lang="ko-KR" altLang="en-US" sz="2400" dirty="0">
                <a:latin typeface="+mn-ea"/>
              </a:rPr>
              <a:t>개발자 센터에서 애플리케이션 등록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92" y="2431683"/>
            <a:ext cx="6253613" cy="38743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75437" y="1821498"/>
            <a:ext cx="507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</a:rPr>
              <a:t>오픈 </a:t>
            </a:r>
            <a:r>
              <a:rPr lang="en-US" altLang="ko-KR" sz="2000" dirty="0">
                <a:solidFill>
                  <a:srgbClr val="7030A0"/>
                </a:solidFill>
              </a:rPr>
              <a:t>API </a:t>
            </a:r>
            <a:r>
              <a:rPr lang="ko-KR" altLang="en-US" sz="2000" dirty="0">
                <a:solidFill>
                  <a:srgbClr val="7030A0"/>
                </a:solidFill>
              </a:rPr>
              <a:t>이용신청 </a:t>
            </a:r>
            <a:r>
              <a:rPr lang="en-US" altLang="ko-KR" sz="2000" dirty="0">
                <a:solidFill>
                  <a:srgbClr val="7030A0"/>
                </a:solidFill>
              </a:rPr>
              <a:t>&gt; </a:t>
            </a:r>
            <a:r>
              <a:rPr lang="ko-KR" altLang="en-US" sz="2000" dirty="0">
                <a:solidFill>
                  <a:srgbClr val="7030A0"/>
                </a:solidFill>
              </a:rPr>
              <a:t>사용 </a:t>
            </a:r>
            <a:r>
              <a:rPr lang="en-US" altLang="ko-KR" sz="2000" dirty="0">
                <a:solidFill>
                  <a:srgbClr val="7030A0"/>
                </a:solidFill>
              </a:rPr>
              <a:t>API &gt; </a:t>
            </a:r>
            <a:r>
              <a:rPr lang="ko-KR" altLang="en-US" sz="2000" dirty="0">
                <a:solidFill>
                  <a:srgbClr val="7030A0"/>
                </a:solidFill>
              </a:rPr>
              <a:t>검색</a:t>
            </a:r>
            <a:r>
              <a:rPr lang="en-US" altLang="ko-KR" sz="2000" dirty="0">
                <a:solidFill>
                  <a:srgbClr val="7030A0"/>
                </a:solidFill>
              </a:rPr>
              <a:t> 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77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570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27363" y="1051866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+mn-ea"/>
              </a:rPr>
              <a:t>NAVER </a:t>
            </a:r>
            <a:r>
              <a:rPr lang="ko-KR" altLang="en-US" sz="2400" dirty="0">
                <a:latin typeface="+mn-ea"/>
              </a:rPr>
              <a:t>개발자 센터에서 애플리케이션 등록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1248" y="1863119"/>
            <a:ext cx="5972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 </a:t>
            </a:r>
            <a:r>
              <a:rPr lang="en-US" altLang="ko-KR" sz="2000" b="1" dirty="0" err="1">
                <a:solidFill>
                  <a:srgbClr val="7030A0"/>
                </a:solidFill>
              </a:rPr>
              <a:t>Jupyter</a:t>
            </a:r>
            <a:r>
              <a:rPr lang="en-US" altLang="ko-KR" sz="2000" b="1" dirty="0">
                <a:solidFill>
                  <a:srgbClr val="7030A0"/>
                </a:solidFill>
              </a:rPr>
              <a:t> Notebook</a:t>
            </a:r>
            <a:r>
              <a:rPr lang="ko-KR" altLang="en-US" sz="2000" b="1" dirty="0">
                <a:solidFill>
                  <a:srgbClr val="7030A0"/>
                </a:solidFill>
              </a:rPr>
              <a:t>의 </a:t>
            </a:r>
            <a:r>
              <a:rPr lang="ko-KR" altLang="en-US" sz="2000" b="1" dirty="0" err="1">
                <a:solidFill>
                  <a:srgbClr val="7030A0"/>
                </a:solidFill>
              </a:rPr>
              <a:t>웹서버</a:t>
            </a:r>
            <a:r>
              <a:rPr lang="ko-KR" altLang="en-US" sz="2000" b="1" dirty="0">
                <a:solidFill>
                  <a:srgbClr val="7030A0"/>
                </a:solidFill>
              </a:rPr>
              <a:t> 주소 </a:t>
            </a:r>
            <a:r>
              <a:rPr lang="en-US" altLang="ko-KR" sz="2000" b="1" dirty="0">
                <a:solidFill>
                  <a:srgbClr val="7030A0"/>
                </a:solidFill>
              </a:rPr>
              <a:t>– localhost </a:t>
            </a:r>
            <a:r>
              <a:rPr lang="ko-KR" altLang="en-US" sz="2000" b="1" dirty="0">
                <a:solidFill>
                  <a:srgbClr val="7030A0"/>
                </a:solidFill>
              </a:rPr>
              <a:t>등록</a:t>
            </a:r>
            <a:r>
              <a:rPr lang="en-US" altLang="ko-KR" sz="2000" b="1" dirty="0">
                <a:solidFill>
                  <a:srgbClr val="7030A0"/>
                </a:solidFill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9" y="2478870"/>
            <a:ext cx="6265834" cy="36460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3601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27363" y="1160134"/>
            <a:ext cx="7860873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+mn-ea"/>
              </a:rPr>
              <a:t>NAVER </a:t>
            </a:r>
            <a:r>
              <a:rPr lang="ko-KR" altLang="en-US" sz="2400" dirty="0">
                <a:latin typeface="+mn-ea"/>
              </a:rPr>
              <a:t>개발자 센터에서 애플리케이션 등록</a:t>
            </a:r>
            <a:endParaRPr lang="en-US" altLang="ko-KR" sz="20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25" y="1971893"/>
            <a:ext cx="5972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 Client ID/ Client Secret </a:t>
            </a:r>
            <a:r>
              <a:rPr lang="ko-KR" altLang="en-US" sz="2000" b="1" dirty="0">
                <a:solidFill>
                  <a:srgbClr val="7030A0"/>
                </a:solidFill>
              </a:rPr>
              <a:t>확인</a:t>
            </a:r>
            <a:endParaRPr lang="en-US" altLang="ko-KR" sz="2000" b="1" dirty="0">
              <a:solidFill>
                <a:srgbClr val="7030A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46" y="2729963"/>
            <a:ext cx="7050300" cy="29894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7720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570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97359" y="1060499"/>
            <a:ext cx="8557841" cy="646331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네이버 개발자 센터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서비스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API &gt;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검색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개발자 가이드 보기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5643" t="54551"/>
          <a:stretch/>
        </p:blipFill>
        <p:spPr>
          <a:xfrm>
            <a:off x="1106312" y="2196916"/>
            <a:ext cx="9201484" cy="18963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804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570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97360" y="1060499"/>
            <a:ext cx="5713040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블로그 검색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레퍼런스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64" y="1842362"/>
            <a:ext cx="8906036" cy="44905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407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570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97360" y="1060499"/>
            <a:ext cx="3960440" cy="646331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JSON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이란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?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48" y="4252947"/>
            <a:ext cx="8588808" cy="20831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10059" y="1799772"/>
            <a:ext cx="944016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74747"/>
                </a:solidFill>
                <a:latin typeface="Arial" panose="020B0604020202020204" pitchFamily="34" charset="0"/>
              </a:rPr>
              <a:t>JSON</a:t>
            </a: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은 속성</a:t>
            </a:r>
            <a:r>
              <a:rPr lang="en-US" altLang="ko-KR" sz="2000" dirty="0">
                <a:solidFill>
                  <a:srgbClr val="474747"/>
                </a:solidFill>
                <a:latin typeface="Arial" panose="020B0604020202020204" pitchFamily="34" charset="0"/>
              </a:rPr>
              <a:t>-</a:t>
            </a: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값 쌍</a:t>
            </a:r>
            <a:r>
              <a:rPr lang="en-US" altLang="ko-KR" sz="2000" dirty="0">
                <a:solidFill>
                  <a:srgbClr val="474747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배열 </a:t>
            </a:r>
            <a:r>
              <a:rPr lang="ko-KR" altLang="en-US" sz="2000" dirty="0" err="1">
                <a:solidFill>
                  <a:srgbClr val="474747"/>
                </a:solidFill>
                <a:latin typeface="Arial" panose="020B0604020202020204" pitchFamily="34" charset="0"/>
              </a:rPr>
              <a:t>자료형</a:t>
            </a: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 또는 기타 모든 </a:t>
            </a:r>
            <a:r>
              <a:rPr lang="ko-KR" altLang="en-US" sz="2000" dirty="0" err="1">
                <a:solidFill>
                  <a:srgbClr val="474747"/>
                </a:solidFill>
                <a:latin typeface="Arial" panose="020B0604020202020204" pitchFamily="34" charset="0"/>
              </a:rPr>
              <a:t>시리얼화</a:t>
            </a: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 가능한 값 또는 키</a:t>
            </a:r>
            <a:r>
              <a:rPr lang="en-US" altLang="ko-KR" sz="2000" dirty="0">
                <a:solidFill>
                  <a:srgbClr val="474747"/>
                </a:solidFill>
                <a:latin typeface="Arial" panose="020B0604020202020204" pitchFamily="34" charset="0"/>
              </a:rPr>
              <a:t>-</a:t>
            </a: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값 쌍으로 이루어진 데이터 오브젝트를 전달하기 위해 인간이 읽을 수 있는 텍스트를 사용하는 개방형 표준 포맷이다</a:t>
            </a:r>
            <a:r>
              <a:rPr lang="en-US" altLang="ko-KR" sz="2000" dirty="0">
                <a:solidFill>
                  <a:srgbClr val="474747"/>
                </a:solidFill>
                <a:latin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비동기 브라우저</a:t>
            </a:r>
            <a:r>
              <a:rPr lang="en-US" altLang="ko-KR" sz="2000" dirty="0">
                <a:solidFill>
                  <a:srgbClr val="474747"/>
                </a:solidFill>
                <a:latin typeface="Arial" panose="020B0604020202020204" pitchFamily="34" charset="0"/>
              </a:rPr>
              <a:t>/</a:t>
            </a: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서버 통신 을 위해</a:t>
            </a:r>
            <a:r>
              <a:rPr lang="en-US" altLang="ko-KR" sz="2000" dirty="0">
                <a:solidFill>
                  <a:srgbClr val="474747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넓게는 </a:t>
            </a:r>
            <a:r>
              <a:rPr lang="en-US" altLang="ko-KR" sz="2000" dirty="0">
                <a:solidFill>
                  <a:srgbClr val="474747"/>
                </a:solidFill>
                <a:latin typeface="Arial" panose="020B0604020202020204" pitchFamily="34" charset="0"/>
              </a:rPr>
              <a:t>XML</a:t>
            </a: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을 대체하는 주요 데이터 포맷으로</a:t>
            </a:r>
            <a:r>
              <a:rPr lang="en-US" altLang="ko-KR" sz="2000" dirty="0">
                <a:solidFill>
                  <a:srgbClr val="474747"/>
                </a:solidFill>
                <a:latin typeface="Arial" panose="020B0604020202020204" pitchFamily="34" charset="0"/>
              </a:rPr>
              <a:t> </a:t>
            </a:r>
            <a:r>
              <a:rPr lang="ko-KR" altLang="en-US" sz="2000" dirty="0" err="1">
                <a:solidFill>
                  <a:srgbClr val="474747"/>
                </a:solidFill>
                <a:latin typeface="Arial" panose="020B0604020202020204" pitchFamily="34" charset="0"/>
              </a:rPr>
              <a:t>확장자는</a:t>
            </a: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474747"/>
                </a:solidFill>
                <a:latin typeface="Arial" panose="020B0604020202020204" pitchFamily="34" charset="0"/>
              </a:rPr>
              <a:t>.</a:t>
            </a:r>
            <a:r>
              <a:rPr lang="en-US" altLang="ko-KR" sz="2000" dirty="0" err="1">
                <a:solidFill>
                  <a:srgbClr val="474747"/>
                </a:solidFill>
                <a:latin typeface="Arial" panose="020B0604020202020204" pitchFamily="34" charset="0"/>
              </a:rPr>
              <a:t>json</a:t>
            </a:r>
            <a:r>
              <a:rPr lang="ko-KR" altLang="en-US" sz="2000" dirty="0">
                <a:solidFill>
                  <a:srgbClr val="474747"/>
                </a:solidFill>
                <a:latin typeface="Arial" panose="020B0604020202020204" pitchFamily="34" charset="0"/>
              </a:rPr>
              <a:t>이다</a:t>
            </a:r>
            <a:r>
              <a:rPr lang="en-US" altLang="ko-KR" sz="2000" dirty="0">
                <a:solidFill>
                  <a:srgbClr val="474747"/>
                </a:solidFill>
                <a:latin typeface="Arial" panose="020B0604020202020204" pitchFamily="34" charset="0"/>
              </a:rPr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8967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570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97360" y="1060499"/>
            <a:ext cx="5713040" cy="5956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블로그 검색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레퍼런스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22" y="1746291"/>
            <a:ext cx="6458657" cy="44539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0147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44" y="1099907"/>
            <a:ext cx="6943220" cy="5215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7931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16" y="1703685"/>
            <a:ext cx="10955279" cy="33151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528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F57E6-6FB7-72AB-C7EF-131797A4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Series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4B970-579C-0FDF-A7B8-7E33CADE9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series</a:t>
            </a:r>
            <a:r>
              <a:rPr kumimoji="1" lang="ko-KR" altLang="en-US" dirty="0"/>
              <a:t>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6072B-7B17-2197-4182-71135810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79F63B8-1753-8257-E25A-3251785CC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27" y="2188785"/>
            <a:ext cx="4982873" cy="2753693"/>
          </a:xfrm>
          <a:prstGeom prst="rect">
            <a:avLst/>
          </a:prstGeom>
        </p:spPr>
      </p:pic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5B5C404-8985-010D-A6F2-E4308CF25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27" y="2575031"/>
            <a:ext cx="452120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5B1A7-126B-B09A-6574-E9AE5153C0C0}"/>
              </a:ext>
            </a:extLst>
          </p:cNvPr>
          <p:cNvSpPr txBox="1"/>
          <p:nvPr/>
        </p:nvSpPr>
        <p:spPr>
          <a:xfrm>
            <a:off x="2179528" y="5320612"/>
            <a:ext cx="2569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커스텀 </a:t>
            </a:r>
            <a:r>
              <a:rPr kumimoji="1" lang="en-US" altLang="ko-KR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index</a:t>
            </a:r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73466-0551-7CC3-9EEB-17DF725F66A1}"/>
              </a:ext>
            </a:extLst>
          </p:cNvPr>
          <p:cNvSpPr txBox="1"/>
          <p:nvPr/>
        </p:nvSpPr>
        <p:spPr>
          <a:xfrm>
            <a:off x="7639107" y="5320612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딕셔너리로</a:t>
            </a:r>
            <a:r>
              <a:rPr kumimoji="1" lang="ko-KR" altLang="en-US" sz="2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899128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81" y="1542439"/>
            <a:ext cx="8259328" cy="42011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5510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6" y="1223963"/>
            <a:ext cx="7497221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41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00" y="1470332"/>
            <a:ext cx="10048054" cy="3316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9902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37" y="1117910"/>
            <a:ext cx="8051525" cy="53618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9499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네이버 </a:t>
            </a:r>
            <a:r>
              <a:rPr lang="en-US" altLang="ko-KR" dirty="0"/>
              <a:t>API </a:t>
            </a:r>
            <a:r>
              <a:rPr lang="ko-KR" altLang="en-US" dirty="0"/>
              <a:t>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1021"/>
          <a:stretch/>
        </p:blipFill>
        <p:spPr>
          <a:xfrm>
            <a:off x="1275645" y="4040878"/>
            <a:ext cx="8548321" cy="21797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59383"/>
          <a:stretch/>
        </p:blipFill>
        <p:spPr>
          <a:xfrm>
            <a:off x="1196621" y="1510415"/>
            <a:ext cx="8548321" cy="22713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8322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>
                <a:solidFill>
                  <a:srgbClr val="C00000"/>
                </a:solidFill>
                <a:latin typeface="+mn-ea"/>
                <a:ea typeface="+mn-ea"/>
              </a:rPr>
              <a:t>실습 </a:t>
            </a:r>
            <a:r>
              <a:rPr lang="en-US" altLang="ko-KR" dirty="0">
                <a:solidFill>
                  <a:srgbClr val="C00000"/>
                </a:solidFill>
                <a:latin typeface="+mn-ea"/>
                <a:ea typeface="+mn-ea"/>
              </a:rPr>
              <a:t>3. csv </a:t>
            </a:r>
            <a:r>
              <a:rPr lang="ko-KR" altLang="en-US" dirty="0">
                <a:solidFill>
                  <a:srgbClr val="C00000"/>
                </a:solidFill>
                <a:latin typeface="+mn-ea"/>
                <a:ea typeface="+mn-ea"/>
              </a:rPr>
              <a:t>파일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31" y="3298987"/>
            <a:ext cx="10545647" cy="27435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69245" y="1510755"/>
            <a:ext cx="10047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400" dirty="0"/>
              <a:t>아래의 </a:t>
            </a:r>
            <a:r>
              <a:rPr lang="ko-KR" altLang="en-US" sz="2400" dirty="0" err="1"/>
              <a:t>출력결과</a:t>
            </a:r>
            <a:r>
              <a:rPr lang="ko-KR" altLang="en-US" sz="2400" dirty="0"/>
              <a:t> 처럼 데이터 프레임을 업데이트 하세요</a:t>
            </a:r>
            <a:r>
              <a:rPr lang="en-US" altLang="ko-KR" sz="2400" dirty="0"/>
              <a:t>.</a:t>
            </a:r>
          </a:p>
          <a:p>
            <a:pPr marL="457200" indent="-457200">
              <a:buAutoNum type="arabicParenR"/>
            </a:pPr>
            <a:endParaRPr lang="en-US" altLang="ko-KR" sz="2400" dirty="0"/>
          </a:p>
          <a:p>
            <a:pPr marL="457200" indent="-457200">
              <a:buAutoNum type="arabicParenR"/>
            </a:pPr>
            <a:r>
              <a:rPr lang="en-US" altLang="ko-KR" sz="2400" dirty="0" err="1"/>
              <a:t>python_book</a:t>
            </a:r>
            <a:r>
              <a:rPr lang="en-US" altLang="ko-KR" sz="2400" dirty="0"/>
              <a:t> </a:t>
            </a:r>
            <a:r>
              <a:rPr lang="ko-KR" altLang="en-US" sz="2400" dirty="0"/>
              <a:t>데이터프레임을 </a:t>
            </a:r>
            <a:r>
              <a:rPr lang="en-US" altLang="ko-KR" sz="2400" dirty="0"/>
              <a:t>csv </a:t>
            </a:r>
            <a:r>
              <a:rPr lang="ko-KR" altLang="en-US" sz="2400" dirty="0"/>
              <a:t>파일로 저장하고 읽어서 출력하세요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0099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1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 열린 데이터 광장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2236059"/>
            <a:ext cx="8249920" cy="31951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7363" y="1114265"/>
            <a:ext cx="7860873" cy="679481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+mn-ea"/>
              </a:rPr>
              <a:t>data.seoul.go.kr</a:t>
            </a:r>
          </a:p>
        </p:txBody>
      </p:sp>
    </p:spTree>
    <p:extLst>
      <p:ext uri="{BB962C8B-B14F-4D97-AF65-F5344CB8AC3E}">
        <p14:creationId xmlns:p14="http://schemas.microsoft.com/office/powerpoint/2010/main" val="3208031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484784"/>
            <a:ext cx="7493881" cy="4536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56352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0" y="1983672"/>
            <a:ext cx="5629722" cy="4120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7363" y="1114265"/>
            <a:ext cx="7860873" cy="679481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+mn-ea"/>
              </a:rPr>
              <a:t>다운로드 </a:t>
            </a:r>
            <a:r>
              <a:rPr lang="en-US" altLang="ko-KR" sz="2800" dirty="0">
                <a:latin typeface="+mn-ea"/>
              </a:rPr>
              <a:t>&gt; Excel </a:t>
            </a:r>
            <a:r>
              <a:rPr lang="ko-KR" altLang="en-US" sz="2800" dirty="0">
                <a:latin typeface="+mn-ea"/>
              </a:rPr>
              <a:t>파일 </a:t>
            </a:r>
            <a:endParaRPr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5013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0963" y="1093945"/>
            <a:ext cx="9371117" cy="1146019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+mn-ea"/>
              </a:rPr>
              <a:t>kdt_sf6(</a:t>
            </a:r>
            <a:r>
              <a:rPr lang="ko-KR" altLang="en-US" sz="2400" dirty="0">
                <a:latin typeface="+mn-ea"/>
              </a:rPr>
              <a:t>가상환경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에 엑셀파일을 다룰 </a:t>
            </a:r>
            <a:r>
              <a:rPr lang="en-US" altLang="ko-KR" sz="2400" dirty="0" err="1">
                <a:latin typeface="+mn-ea"/>
              </a:rPr>
              <a:t>openpyxl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모듈 설치 </a:t>
            </a:r>
            <a:r>
              <a:rPr lang="en-US" altLang="ko-KR" sz="24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  – pip install </a:t>
            </a:r>
            <a:r>
              <a:rPr lang="en-US" altLang="ko-KR" sz="2400" dirty="0" err="1">
                <a:latin typeface="+mn-ea"/>
              </a:rPr>
              <a:t>openpyxl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73" y="2239964"/>
            <a:ext cx="8291479" cy="40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2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EF769-CB24-A25C-7261-548DFF8E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Series</a:t>
            </a:r>
            <a:r>
              <a:rPr lang="ko-KR" altLang="en-US" dirty="0"/>
              <a:t> 속성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3329933-2C0E-9E28-4568-76162C01A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1259801"/>
            <a:ext cx="5283200" cy="48768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FB2D5B-F78C-5137-490A-946D9815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59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2" y="1422936"/>
            <a:ext cx="9902738" cy="42971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7894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76" y="1484784"/>
            <a:ext cx="8769424" cy="31333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0513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3446615"/>
            <a:ext cx="3358020" cy="31559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68" y="3438978"/>
            <a:ext cx="3378125" cy="3145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90" y="1080725"/>
            <a:ext cx="10402156" cy="23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373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39" y="1437669"/>
            <a:ext cx="9774201" cy="377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41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13"/>
          <a:stretch/>
        </p:blipFill>
        <p:spPr>
          <a:xfrm>
            <a:off x="1771137" y="1268761"/>
            <a:ext cx="8702794" cy="17995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29" y="3185659"/>
            <a:ext cx="7465332" cy="32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66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949" y="1690688"/>
            <a:ext cx="7497221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19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33"/>
          <a:stretch/>
        </p:blipFill>
        <p:spPr>
          <a:xfrm>
            <a:off x="1771137" y="1412776"/>
            <a:ext cx="8788128" cy="40324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5673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28" y="1645766"/>
            <a:ext cx="9274344" cy="35664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1004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21" b="50000"/>
          <a:stretch/>
        </p:blipFill>
        <p:spPr>
          <a:xfrm>
            <a:off x="1919537" y="1628800"/>
            <a:ext cx="8410395" cy="31683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1198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서울시 운동을 하지 않는 이유 통계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665876"/>
            <a:ext cx="11681198" cy="37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43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542CD-6F65-5719-6D3D-09C6E7A6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Series </a:t>
            </a:r>
            <a:r>
              <a:rPr kumimoji="1" lang="ko-KR" altLang="en-US" dirty="0"/>
              <a:t>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EDFD3-64DB-7AE4-359C-720F42F3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값에 접근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28858-A577-5054-915B-53EE7491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DD720E8-F341-6AD2-113F-CD8A57FB9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32" y="1917787"/>
            <a:ext cx="6413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71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groupby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F93436-57DC-5892-ABC1-6BC5DCD9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395" y="1225398"/>
            <a:ext cx="6670683" cy="48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33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5F7143-1BED-613F-822A-C171CDB4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76A26-2B6C-0432-BECB-ED9A1076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2FE62-8CA3-934B-02A1-5239F6D7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Series </a:t>
            </a:r>
            <a:r>
              <a:rPr kumimoji="1" lang="ko-KR" altLang="en-US" dirty="0"/>
              <a:t>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5679E-B225-A6C5-0988-2CE838BD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값에 접근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60502-AC3E-501F-0459-92FCCCD6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8" name="그림 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0272D765-B03A-80D2-A03F-6899F0ECA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08" y="2133339"/>
            <a:ext cx="6290224" cy="19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10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18388</TotalTime>
  <Words>1553</Words>
  <Application>Microsoft Office PowerPoint</Application>
  <PresentationFormat>와이드스크린</PresentationFormat>
  <Paragraphs>349</Paragraphs>
  <Slides>82</Slides>
  <Notes>13</Notes>
  <HiddenSlides>51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2" baseType="lpstr">
      <vt:lpstr>Gmarket Sans TTF Medium</vt:lpstr>
      <vt:lpstr>G마켓 산스 TTF Light</vt:lpstr>
      <vt:lpstr>G마켓 산스 TTF Bold</vt:lpstr>
      <vt:lpstr>G마켓 산스 TTF Medium</vt:lpstr>
      <vt:lpstr>Wingdings</vt:lpstr>
      <vt:lpstr>Arial</vt:lpstr>
      <vt:lpstr>맑은 고딕</vt:lpstr>
      <vt:lpstr>궁서체</vt:lpstr>
      <vt:lpstr>Consolas</vt:lpstr>
      <vt:lpstr>Office 테마</vt:lpstr>
      <vt:lpstr>PowerPoint 프레젠테이션</vt:lpstr>
      <vt:lpstr>PowerPoint 프레젠테이션</vt:lpstr>
      <vt:lpstr>Pandas?</vt:lpstr>
      <vt:lpstr>특징</vt:lpstr>
      <vt:lpstr>Series란?</vt:lpstr>
      <vt:lpstr>Series</vt:lpstr>
      <vt:lpstr>Series 속성</vt:lpstr>
      <vt:lpstr>Series  조작</vt:lpstr>
      <vt:lpstr>Series  조작</vt:lpstr>
      <vt:lpstr>실습1. 시리즈 만들기</vt:lpstr>
      <vt:lpstr>DataFrame이란?</vt:lpstr>
      <vt:lpstr>DataFrame</vt:lpstr>
      <vt:lpstr>DataFrame</vt:lpstr>
      <vt:lpstr>DataFrame</vt:lpstr>
      <vt:lpstr>Pandas - DataFrame</vt:lpstr>
      <vt:lpstr>Pandas - DataFrame</vt:lpstr>
      <vt:lpstr>DataFrame 조작</vt:lpstr>
      <vt:lpstr>DataFrame 필터링</vt:lpstr>
      <vt:lpstr>DataFrame 필터링</vt:lpstr>
      <vt:lpstr>DataFrame </vt:lpstr>
      <vt:lpstr>실습２. 데이터프레임 만들기</vt:lpstr>
      <vt:lpstr>결측값</vt:lpstr>
      <vt:lpstr>메서드</vt:lpstr>
      <vt:lpstr>메서드</vt:lpstr>
      <vt:lpstr>메서드</vt:lpstr>
      <vt:lpstr>연산</vt:lpstr>
      <vt:lpstr>그룹화</vt:lpstr>
      <vt:lpstr>그룹화</vt:lpstr>
      <vt:lpstr>파일불러오기</vt:lpstr>
      <vt:lpstr>실습. 공공데이터 활용</vt:lpstr>
      <vt:lpstr>실습. 공공데이터 활용</vt:lpstr>
      <vt:lpstr>Pandas - DataFrame</vt:lpstr>
      <vt:lpstr>Pandas - DataFrame</vt:lpstr>
      <vt:lpstr>Pandas - DataFrame</vt:lpstr>
      <vt:lpstr>데이터 프레임(DataFrame)  </vt:lpstr>
      <vt:lpstr>데이터 프레임(DataFrame)  </vt:lpstr>
      <vt:lpstr>데이터 프레임(DataFrame) </vt:lpstr>
      <vt:lpstr>데이터 프레임(DataFrame)  </vt:lpstr>
      <vt:lpstr>데이터 프레임(DataFrame)  </vt:lpstr>
      <vt:lpstr>Pandas </vt:lpstr>
      <vt:lpstr>Pandas</vt:lpstr>
      <vt:lpstr>Pandas</vt:lpstr>
      <vt:lpstr>Pandas</vt:lpstr>
      <vt:lpstr>실습. Pandas Exercise</vt:lpstr>
      <vt:lpstr>Pandas </vt:lpstr>
      <vt:lpstr>Pandas</vt:lpstr>
      <vt:lpstr>Pandas</vt:lpstr>
      <vt:lpstr>실습. Pandas Exercise2</vt:lpstr>
      <vt:lpstr>Pandas</vt:lpstr>
      <vt:lpstr> 네이버 API 사용해보기</vt:lpstr>
      <vt:lpstr> 네이버 API 사용해보기</vt:lpstr>
      <vt:lpstr> 네이버 API 사용해보기</vt:lpstr>
      <vt:lpstr> 네이버 API 사용해보기</vt:lpstr>
      <vt:lpstr> 네이버 API 사용해보기</vt:lpstr>
      <vt:lpstr> 네이버 API 사용해보기</vt:lpstr>
      <vt:lpstr> 네이버 API 사용해보기</vt:lpstr>
      <vt:lpstr> 네이버 API 사용해보기</vt:lpstr>
      <vt:lpstr> 네이버 API 사용해보기</vt:lpstr>
      <vt:lpstr> 네이버 API 사용해보기</vt:lpstr>
      <vt:lpstr> 네이버 API 사용해보기</vt:lpstr>
      <vt:lpstr> 네이버 API 사용해보기</vt:lpstr>
      <vt:lpstr> 네이버 API 사용해보기</vt:lpstr>
      <vt:lpstr> 네이버 API 사용해보기</vt:lpstr>
      <vt:lpstr> 네이버 API 사용해보기</vt:lpstr>
      <vt:lpstr>  실습 3. csv 파일 만들기</vt:lpstr>
      <vt:lpstr> 서울 열린 데이터 광장</vt:lpstr>
      <vt:lpstr> 서울시 운동을 하지 않는 이유 통계</vt:lpstr>
      <vt:lpstr> 서울시 운동을 하지 않는 이유 통계</vt:lpstr>
      <vt:lpstr> 서울시 운동을 하지 않는 이유 통계</vt:lpstr>
      <vt:lpstr> 서울시 운동을 하지 않는 이유 통계</vt:lpstr>
      <vt:lpstr> 서울시 운동을 하지 않는 이유 통계</vt:lpstr>
      <vt:lpstr> 서울시 운동을 하지 않는 이유 통계</vt:lpstr>
      <vt:lpstr> 서울시 운동을 하지 않는 이유 통계</vt:lpstr>
      <vt:lpstr> 서울시 운동을 하지 않는 이유 통계</vt:lpstr>
      <vt:lpstr> 서울시 운동을 하지 않는 이유 통계</vt:lpstr>
      <vt:lpstr> 서울시 운동을 하지 않는 이유 통계</vt:lpstr>
      <vt:lpstr> 서울시 운동을 하지 않는 이유 통계</vt:lpstr>
      <vt:lpstr> 서울시 운동을 하지 않는 이유 통계</vt:lpstr>
      <vt:lpstr> 서울시 운동을 하지 않는 이유 통계</vt:lpstr>
      <vt:lpstr> groupby()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492</cp:revision>
  <dcterms:created xsi:type="dcterms:W3CDTF">2022-06-26T11:10:22Z</dcterms:created>
  <dcterms:modified xsi:type="dcterms:W3CDTF">2025-07-25T05:19:04Z</dcterms:modified>
</cp:coreProperties>
</file>